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326" r:id="rId3"/>
    <p:sldId id="327" r:id="rId4"/>
    <p:sldId id="386" r:id="rId5"/>
    <p:sldId id="347" r:id="rId6"/>
    <p:sldId id="450" r:id="rId7"/>
    <p:sldId id="329" r:id="rId8"/>
    <p:sldId id="427" r:id="rId9"/>
    <p:sldId id="423" r:id="rId10"/>
    <p:sldId id="2147482299" r:id="rId11"/>
    <p:sldId id="449" r:id="rId12"/>
    <p:sldId id="442" r:id="rId13"/>
    <p:sldId id="441" r:id="rId14"/>
    <p:sldId id="446" r:id="rId15"/>
    <p:sldId id="444" r:id="rId16"/>
    <p:sldId id="443" r:id="rId17"/>
    <p:sldId id="330" r:id="rId18"/>
    <p:sldId id="385" r:id="rId19"/>
    <p:sldId id="2147482311" r:id="rId20"/>
    <p:sldId id="2147482313" r:id="rId21"/>
    <p:sldId id="2147482315" r:id="rId22"/>
    <p:sldId id="2147482314" r:id="rId23"/>
    <p:sldId id="403" r:id="rId24"/>
    <p:sldId id="382" r:id="rId25"/>
    <p:sldId id="379" r:id="rId26"/>
    <p:sldId id="2147482284" r:id="rId27"/>
    <p:sldId id="2147482288" r:id="rId28"/>
    <p:sldId id="2147482312" r:id="rId29"/>
    <p:sldId id="2147482318" r:id="rId30"/>
    <p:sldId id="396" r:id="rId31"/>
    <p:sldId id="2147482293" r:id="rId32"/>
    <p:sldId id="2147482294" r:id="rId33"/>
    <p:sldId id="2147482295" r:id="rId34"/>
    <p:sldId id="2147482308" r:id="rId35"/>
    <p:sldId id="437" r:id="rId36"/>
    <p:sldId id="438" r:id="rId37"/>
    <p:sldId id="2147482343" r:id="rId38"/>
    <p:sldId id="439" r:id="rId39"/>
    <p:sldId id="440" r:id="rId40"/>
    <p:sldId id="2147482321" r:id="rId41"/>
    <p:sldId id="2147482322" r:id="rId42"/>
    <p:sldId id="2147482323" r:id="rId43"/>
    <p:sldId id="445" r:id="rId44"/>
    <p:sldId id="2147482325" r:id="rId45"/>
    <p:sldId id="2147482342" r:id="rId46"/>
    <p:sldId id="2147482327" r:id="rId47"/>
    <p:sldId id="2147482344" r:id="rId48"/>
    <p:sldId id="451" r:id="rId49"/>
    <p:sldId id="425" r:id="rId50"/>
    <p:sldId id="274" r:id="rId51"/>
    <p:sldId id="275" r:id="rId52"/>
    <p:sldId id="325" r:id="rId53"/>
    <p:sldId id="32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497CA-D754-47A1-838B-DD7A6287E869}" v="102" dt="2025-04-04T20:07:13.5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7" d="100"/>
          <a:sy n="67" d="100"/>
        </p:scale>
        <p:origin x="57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Runyon" userId="3ee79b5e-7f69-4efb-bf67-91c037e6ac72" providerId="ADAL" clId="{03E497CA-D754-47A1-838B-DD7A6287E869}"/>
    <pc:docChg chg="undo custSel addSld delSld modSld sldOrd">
      <pc:chgData name="Christopher Runyon" userId="3ee79b5e-7f69-4efb-bf67-91c037e6ac72" providerId="ADAL" clId="{03E497CA-D754-47A1-838B-DD7A6287E869}" dt="2025-04-06T20:51:52.670" v="1499" actId="729"/>
      <pc:docMkLst>
        <pc:docMk/>
      </pc:docMkLst>
      <pc:sldChg chg="modSp mod">
        <pc:chgData name="Christopher Runyon" userId="3ee79b5e-7f69-4efb-bf67-91c037e6ac72" providerId="ADAL" clId="{03E497CA-D754-47A1-838B-DD7A6287E869}" dt="2025-04-04T19:36:43.701" v="26" actId="20577"/>
        <pc:sldMkLst>
          <pc:docMk/>
          <pc:sldMk cId="3394449511" sldId="256"/>
        </pc:sldMkLst>
        <pc:spChg chg="mod">
          <ac:chgData name="Christopher Runyon" userId="3ee79b5e-7f69-4efb-bf67-91c037e6ac72" providerId="ADAL" clId="{03E497CA-D754-47A1-838B-DD7A6287E869}" dt="2025-04-04T19:36:43.701" v="26" actId="20577"/>
          <ac:spMkLst>
            <pc:docMk/>
            <pc:sldMk cId="3394449511" sldId="256"/>
            <ac:spMk id="2" creationId="{CCE25EAE-7F84-8FD1-56B9-6044A5445647}"/>
          </ac:spMkLst>
        </pc:spChg>
      </pc:sldChg>
      <pc:sldChg chg="ord">
        <pc:chgData name="Christopher Runyon" userId="3ee79b5e-7f69-4efb-bf67-91c037e6ac72" providerId="ADAL" clId="{03E497CA-D754-47A1-838B-DD7A6287E869}" dt="2025-04-04T19:45:53.222" v="757"/>
        <pc:sldMkLst>
          <pc:docMk/>
          <pc:sldMk cId="4224889180" sldId="325"/>
        </pc:sldMkLst>
      </pc:sldChg>
      <pc:sldChg chg="modSp mod">
        <pc:chgData name="Christopher Runyon" userId="3ee79b5e-7f69-4efb-bf67-91c037e6ac72" providerId="ADAL" clId="{03E497CA-D754-47A1-838B-DD7A6287E869}" dt="2025-04-04T19:59:18.427" v="1251" actId="27636"/>
        <pc:sldMkLst>
          <pc:docMk/>
          <pc:sldMk cId="511668683" sldId="327"/>
        </pc:sldMkLst>
        <pc:spChg chg="mod">
          <ac:chgData name="Christopher Runyon" userId="3ee79b5e-7f69-4efb-bf67-91c037e6ac72" providerId="ADAL" clId="{03E497CA-D754-47A1-838B-DD7A6287E869}" dt="2025-04-04T19:59:18.427" v="1251" actId="27636"/>
          <ac:spMkLst>
            <pc:docMk/>
            <pc:sldMk cId="511668683" sldId="327"/>
            <ac:spMk id="3" creationId="{7B9B95AE-EAD6-D55A-A4C4-CADBCE7A465A}"/>
          </ac:spMkLst>
        </pc:spChg>
      </pc:sldChg>
      <pc:sldChg chg="addSp modSp modAnim">
        <pc:chgData name="Christopher Runyon" userId="3ee79b5e-7f69-4efb-bf67-91c037e6ac72" providerId="ADAL" clId="{03E497CA-D754-47A1-838B-DD7A6287E869}" dt="2025-04-04T19:52:18.936" v="911"/>
        <pc:sldMkLst>
          <pc:docMk/>
          <pc:sldMk cId="3794788973" sldId="329"/>
        </pc:sldMkLst>
        <pc:spChg chg="add mod">
          <ac:chgData name="Christopher Runyon" userId="3ee79b5e-7f69-4efb-bf67-91c037e6ac72" providerId="ADAL" clId="{03E497CA-D754-47A1-838B-DD7A6287E869}" dt="2025-04-04T19:52:18.936" v="911"/>
          <ac:spMkLst>
            <pc:docMk/>
            <pc:sldMk cId="3794788973" sldId="329"/>
            <ac:spMk id="7" creationId="{4C6D162C-1585-C4FC-0A88-F998EC251F9C}"/>
          </ac:spMkLst>
        </pc:spChg>
      </pc:sldChg>
      <pc:sldChg chg="ord">
        <pc:chgData name="Christopher Runyon" userId="3ee79b5e-7f69-4efb-bf67-91c037e6ac72" providerId="ADAL" clId="{03E497CA-D754-47A1-838B-DD7A6287E869}" dt="2025-04-04T19:36:01.827" v="3"/>
        <pc:sldMkLst>
          <pc:docMk/>
          <pc:sldMk cId="2204539031" sldId="330"/>
        </pc:sldMkLst>
      </pc:sldChg>
      <pc:sldChg chg="ord">
        <pc:chgData name="Christopher Runyon" userId="3ee79b5e-7f69-4efb-bf67-91c037e6ac72" providerId="ADAL" clId="{03E497CA-D754-47A1-838B-DD7A6287E869}" dt="2025-04-04T20:03:36.438" v="1275"/>
        <pc:sldMkLst>
          <pc:docMk/>
          <pc:sldMk cId="760810162" sldId="385"/>
        </pc:sldMkLst>
      </pc:sldChg>
      <pc:sldChg chg="modAnim">
        <pc:chgData name="Christopher Runyon" userId="3ee79b5e-7f69-4efb-bf67-91c037e6ac72" providerId="ADAL" clId="{03E497CA-D754-47A1-838B-DD7A6287E869}" dt="2025-04-04T19:50:00.996" v="824"/>
        <pc:sldMkLst>
          <pc:docMk/>
          <pc:sldMk cId="2085211184" sldId="386"/>
        </pc:sldMkLst>
      </pc:sldChg>
      <pc:sldChg chg="del">
        <pc:chgData name="Christopher Runyon" userId="3ee79b5e-7f69-4efb-bf67-91c037e6ac72" providerId="ADAL" clId="{03E497CA-D754-47A1-838B-DD7A6287E869}" dt="2025-04-04T19:45:43.310" v="755" actId="47"/>
        <pc:sldMkLst>
          <pc:docMk/>
          <pc:sldMk cId="556171659" sldId="420"/>
        </pc:sldMkLst>
      </pc:sldChg>
      <pc:sldChg chg="modSp">
        <pc:chgData name="Christopher Runyon" userId="3ee79b5e-7f69-4efb-bf67-91c037e6ac72" providerId="ADAL" clId="{03E497CA-D754-47A1-838B-DD7A6287E869}" dt="2025-04-04T19:51:08.906" v="890" actId="20577"/>
        <pc:sldMkLst>
          <pc:docMk/>
          <pc:sldMk cId="1315253079" sldId="423"/>
        </pc:sldMkLst>
        <pc:spChg chg="mod">
          <ac:chgData name="Christopher Runyon" userId="3ee79b5e-7f69-4efb-bf67-91c037e6ac72" providerId="ADAL" clId="{03E497CA-D754-47A1-838B-DD7A6287E869}" dt="2025-04-04T19:51:08.906" v="890" actId="20577"/>
          <ac:spMkLst>
            <pc:docMk/>
            <pc:sldMk cId="1315253079" sldId="423"/>
            <ac:spMk id="3" creationId="{35E5CBDC-8CD6-B4E6-1ABD-5B06FD84B3F1}"/>
          </ac:spMkLst>
        </pc:spChg>
      </pc:sldChg>
      <pc:sldChg chg="modAnim">
        <pc:chgData name="Christopher Runyon" userId="3ee79b5e-7f69-4efb-bf67-91c037e6ac72" providerId="ADAL" clId="{03E497CA-D754-47A1-838B-DD7A6287E869}" dt="2025-04-04T19:50:43.933" v="829"/>
        <pc:sldMkLst>
          <pc:docMk/>
          <pc:sldMk cId="3469267521" sldId="427"/>
        </pc:sldMkLst>
      </pc:sldChg>
      <pc:sldChg chg="modSp mod">
        <pc:chgData name="Christopher Runyon" userId="3ee79b5e-7f69-4efb-bf67-91c037e6ac72" providerId="ADAL" clId="{03E497CA-D754-47A1-838B-DD7A6287E869}" dt="2025-04-04T19:44:13.071" v="730" actId="20577"/>
        <pc:sldMkLst>
          <pc:docMk/>
          <pc:sldMk cId="156170962" sldId="439"/>
        </pc:sldMkLst>
        <pc:spChg chg="mod">
          <ac:chgData name="Christopher Runyon" userId="3ee79b5e-7f69-4efb-bf67-91c037e6ac72" providerId="ADAL" clId="{03E497CA-D754-47A1-838B-DD7A6287E869}" dt="2025-04-04T19:44:13.071" v="730" actId="20577"/>
          <ac:spMkLst>
            <pc:docMk/>
            <pc:sldMk cId="156170962" sldId="439"/>
            <ac:spMk id="2" creationId="{8995FD5F-99FE-5B29-B462-C74652B2E73B}"/>
          </ac:spMkLst>
        </pc:spChg>
      </pc:sldChg>
      <pc:sldChg chg="modSp mod">
        <pc:chgData name="Christopher Runyon" userId="3ee79b5e-7f69-4efb-bf67-91c037e6ac72" providerId="ADAL" clId="{03E497CA-D754-47A1-838B-DD7A6287E869}" dt="2025-04-04T19:44:17.376" v="733" actId="20577"/>
        <pc:sldMkLst>
          <pc:docMk/>
          <pc:sldMk cId="861181562" sldId="440"/>
        </pc:sldMkLst>
        <pc:spChg chg="mod">
          <ac:chgData name="Christopher Runyon" userId="3ee79b5e-7f69-4efb-bf67-91c037e6ac72" providerId="ADAL" clId="{03E497CA-D754-47A1-838B-DD7A6287E869}" dt="2025-04-04T19:44:17.376" v="733" actId="20577"/>
          <ac:spMkLst>
            <pc:docMk/>
            <pc:sldMk cId="861181562" sldId="440"/>
            <ac:spMk id="2" creationId="{8B9780DE-F6AC-3BBE-23AF-C0EC1D353B13}"/>
          </ac:spMkLst>
        </pc:spChg>
      </pc:sldChg>
      <pc:sldChg chg="mod modShow">
        <pc:chgData name="Christopher Runyon" userId="3ee79b5e-7f69-4efb-bf67-91c037e6ac72" providerId="ADAL" clId="{03E497CA-D754-47A1-838B-DD7A6287E869}" dt="2025-04-06T20:51:52.670" v="1499" actId="729"/>
        <pc:sldMkLst>
          <pc:docMk/>
          <pc:sldMk cId="2410002575" sldId="441"/>
        </pc:sldMkLst>
      </pc:sldChg>
      <pc:sldChg chg="mod modShow">
        <pc:chgData name="Christopher Runyon" userId="3ee79b5e-7f69-4efb-bf67-91c037e6ac72" providerId="ADAL" clId="{03E497CA-D754-47A1-838B-DD7A6287E869}" dt="2025-04-06T20:51:52.670" v="1499" actId="729"/>
        <pc:sldMkLst>
          <pc:docMk/>
          <pc:sldMk cId="4254494733" sldId="442"/>
        </pc:sldMkLst>
      </pc:sldChg>
      <pc:sldChg chg="ord">
        <pc:chgData name="Christopher Runyon" userId="3ee79b5e-7f69-4efb-bf67-91c037e6ac72" providerId="ADAL" clId="{03E497CA-D754-47A1-838B-DD7A6287E869}" dt="2025-04-06T20:44:01.666" v="1472" actId="20578"/>
        <pc:sldMkLst>
          <pc:docMk/>
          <pc:sldMk cId="3373120489" sldId="444"/>
        </pc:sldMkLst>
      </pc:sldChg>
      <pc:sldChg chg="modSp mod">
        <pc:chgData name="Christopher Runyon" userId="3ee79b5e-7f69-4efb-bf67-91c037e6ac72" providerId="ADAL" clId="{03E497CA-D754-47A1-838B-DD7A6287E869}" dt="2025-04-04T19:44:34.508" v="745" actId="20577"/>
        <pc:sldMkLst>
          <pc:docMk/>
          <pc:sldMk cId="785581172" sldId="445"/>
        </pc:sldMkLst>
        <pc:spChg chg="mod">
          <ac:chgData name="Christopher Runyon" userId="3ee79b5e-7f69-4efb-bf67-91c037e6ac72" providerId="ADAL" clId="{03E497CA-D754-47A1-838B-DD7A6287E869}" dt="2025-04-04T19:44:34.508" v="745" actId="20577"/>
          <ac:spMkLst>
            <pc:docMk/>
            <pc:sldMk cId="785581172" sldId="445"/>
            <ac:spMk id="2" creationId="{7E2295F8-FC20-6852-6C67-095DB84041DA}"/>
          </ac:spMkLst>
        </pc:spChg>
      </pc:sldChg>
      <pc:sldChg chg="addSp modSp ord modAnim">
        <pc:chgData name="Christopher Runyon" userId="3ee79b5e-7f69-4efb-bf67-91c037e6ac72" providerId="ADAL" clId="{03E497CA-D754-47A1-838B-DD7A6287E869}" dt="2025-04-06T20:44:01.666" v="1472" actId="20578"/>
        <pc:sldMkLst>
          <pc:docMk/>
          <pc:sldMk cId="2291812330" sldId="446"/>
        </pc:sldMkLst>
        <pc:spChg chg="add mod">
          <ac:chgData name="Christopher Runyon" userId="3ee79b5e-7f69-4efb-bf67-91c037e6ac72" providerId="ADAL" clId="{03E497CA-D754-47A1-838B-DD7A6287E869}" dt="2025-04-04T19:52:36.631" v="912"/>
          <ac:spMkLst>
            <pc:docMk/>
            <pc:sldMk cId="2291812330" sldId="446"/>
            <ac:spMk id="6" creationId="{D0A34754-A952-8B2F-B5A9-066456007299}"/>
          </ac:spMkLst>
        </pc:spChg>
      </pc:sldChg>
      <pc:sldChg chg="modSp mod">
        <pc:chgData name="Christopher Runyon" userId="3ee79b5e-7f69-4efb-bf67-91c037e6ac72" providerId="ADAL" clId="{03E497CA-D754-47A1-838B-DD7A6287E869}" dt="2025-04-04T19:51:40.810" v="910" actId="6549"/>
        <pc:sldMkLst>
          <pc:docMk/>
          <pc:sldMk cId="1906046253" sldId="449"/>
        </pc:sldMkLst>
        <pc:spChg chg="mod">
          <ac:chgData name="Christopher Runyon" userId="3ee79b5e-7f69-4efb-bf67-91c037e6ac72" providerId="ADAL" clId="{03E497CA-D754-47A1-838B-DD7A6287E869}" dt="2025-04-04T19:51:40.810" v="910" actId="6549"/>
          <ac:spMkLst>
            <pc:docMk/>
            <pc:sldMk cId="1906046253" sldId="449"/>
            <ac:spMk id="4" creationId="{A976C019-3ED1-68A7-747A-1D06713BE1FE}"/>
          </ac:spMkLst>
        </pc:spChg>
      </pc:sldChg>
      <pc:sldChg chg="modSp mod">
        <pc:chgData name="Christopher Runyon" userId="3ee79b5e-7f69-4efb-bf67-91c037e6ac72" providerId="ADAL" clId="{03E497CA-D754-47A1-838B-DD7A6287E869}" dt="2025-04-06T20:41:07.983" v="1469" actId="20577"/>
        <pc:sldMkLst>
          <pc:docMk/>
          <pc:sldMk cId="3385562706" sldId="450"/>
        </pc:sldMkLst>
        <pc:spChg chg="mod">
          <ac:chgData name="Christopher Runyon" userId="3ee79b5e-7f69-4efb-bf67-91c037e6ac72" providerId="ADAL" clId="{03E497CA-D754-47A1-838B-DD7A6287E869}" dt="2025-04-06T20:41:07.983" v="1469" actId="20577"/>
          <ac:spMkLst>
            <pc:docMk/>
            <pc:sldMk cId="3385562706" sldId="450"/>
            <ac:spMk id="3" creationId="{E5AA2B2C-9441-E19F-E78C-34FC03C7C6AA}"/>
          </ac:spMkLst>
        </pc:spChg>
      </pc:sldChg>
      <pc:sldChg chg="ord">
        <pc:chgData name="Christopher Runyon" userId="3ee79b5e-7f69-4efb-bf67-91c037e6ac72" providerId="ADAL" clId="{03E497CA-D754-47A1-838B-DD7A6287E869}" dt="2025-04-04T19:35:28.992" v="1"/>
        <pc:sldMkLst>
          <pc:docMk/>
          <pc:sldMk cId="736301302" sldId="2147482299"/>
        </pc:sldMkLst>
      </pc:sldChg>
      <pc:sldChg chg="addSp delSp modSp mod modAnim">
        <pc:chgData name="Christopher Runyon" userId="3ee79b5e-7f69-4efb-bf67-91c037e6ac72" providerId="ADAL" clId="{03E497CA-D754-47A1-838B-DD7A6287E869}" dt="2025-04-04T20:07:13.594" v="1278"/>
        <pc:sldMkLst>
          <pc:docMk/>
          <pc:sldMk cId="540563359" sldId="2147482308"/>
        </pc:sldMkLst>
        <pc:cxnChg chg="add mod">
          <ac:chgData name="Christopher Runyon" userId="3ee79b5e-7f69-4efb-bf67-91c037e6ac72" providerId="ADAL" clId="{03E497CA-D754-47A1-838B-DD7A6287E869}" dt="2025-04-04T19:48:43.272" v="777" actId="14100"/>
          <ac:cxnSpMkLst>
            <pc:docMk/>
            <pc:sldMk cId="540563359" sldId="2147482308"/>
            <ac:cxnSpMk id="3" creationId="{B7076288-B2C0-E846-686B-7F534BDCE00F}"/>
          </ac:cxnSpMkLst>
        </pc:cxnChg>
        <pc:cxnChg chg="add mod">
          <ac:chgData name="Christopher Runyon" userId="3ee79b5e-7f69-4efb-bf67-91c037e6ac72" providerId="ADAL" clId="{03E497CA-D754-47A1-838B-DD7A6287E869}" dt="2025-04-04T19:48:49.402" v="781" actId="14100"/>
          <ac:cxnSpMkLst>
            <pc:docMk/>
            <pc:sldMk cId="540563359" sldId="2147482308"/>
            <ac:cxnSpMk id="7" creationId="{1FE93E44-1F44-3313-8D03-15F4EE6835E7}"/>
          </ac:cxnSpMkLst>
        </pc:cxnChg>
        <pc:cxnChg chg="add mod">
          <ac:chgData name="Christopher Runyon" userId="3ee79b5e-7f69-4efb-bf67-91c037e6ac72" providerId="ADAL" clId="{03E497CA-D754-47A1-838B-DD7A6287E869}" dt="2025-04-04T20:07:06.812" v="1277" actId="1076"/>
          <ac:cxnSpMkLst>
            <pc:docMk/>
            <pc:sldMk cId="540563359" sldId="2147482308"/>
            <ac:cxnSpMk id="23" creationId="{0F793219-3FCA-ABBD-FB0C-ED163E305A30}"/>
          </ac:cxnSpMkLst>
        </pc:cxnChg>
      </pc:sldChg>
      <pc:sldChg chg="modSp mod">
        <pc:chgData name="Christopher Runyon" userId="3ee79b5e-7f69-4efb-bf67-91c037e6ac72" providerId="ADAL" clId="{03E497CA-D754-47A1-838B-DD7A6287E869}" dt="2025-04-04T20:02:20.465" v="1273" actId="20577"/>
        <pc:sldMkLst>
          <pc:docMk/>
          <pc:sldMk cId="8581257" sldId="2147482311"/>
        </pc:sldMkLst>
        <pc:spChg chg="mod">
          <ac:chgData name="Christopher Runyon" userId="3ee79b5e-7f69-4efb-bf67-91c037e6ac72" providerId="ADAL" clId="{03E497CA-D754-47A1-838B-DD7A6287E869}" dt="2025-04-04T20:02:20.465" v="1273" actId="20577"/>
          <ac:spMkLst>
            <pc:docMk/>
            <pc:sldMk cId="8581257" sldId="2147482311"/>
            <ac:spMk id="3" creationId="{59A83ECF-7906-FEE2-ED05-E620F2802374}"/>
          </ac:spMkLst>
        </pc:spChg>
      </pc:sldChg>
      <pc:sldChg chg="modSp mod">
        <pc:chgData name="Christopher Runyon" userId="3ee79b5e-7f69-4efb-bf67-91c037e6ac72" providerId="ADAL" clId="{03E497CA-D754-47A1-838B-DD7A6287E869}" dt="2025-04-04T19:38:05.968" v="93" actId="114"/>
        <pc:sldMkLst>
          <pc:docMk/>
          <pc:sldMk cId="501698863" sldId="2147482312"/>
        </pc:sldMkLst>
        <pc:spChg chg="mod">
          <ac:chgData name="Christopher Runyon" userId="3ee79b5e-7f69-4efb-bf67-91c037e6ac72" providerId="ADAL" clId="{03E497CA-D754-47A1-838B-DD7A6287E869}" dt="2025-04-04T19:38:05.968" v="93" actId="114"/>
          <ac:spMkLst>
            <pc:docMk/>
            <pc:sldMk cId="501698863" sldId="2147482312"/>
            <ac:spMk id="3" creationId="{F7E92F60-E982-1164-68E4-349C9091E28E}"/>
          </ac:spMkLst>
        </pc:spChg>
      </pc:sldChg>
      <pc:sldChg chg="ord">
        <pc:chgData name="Christopher Runyon" userId="3ee79b5e-7f69-4efb-bf67-91c037e6ac72" providerId="ADAL" clId="{03E497CA-D754-47A1-838B-DD7A6287E869}" dt="2025-04-04T19:36:16.503" v="5"/>
        <pc:sldMkLst>
          <pc:docMk/>
          <pc:sldMk cId="1325825584" sldId="2147482313"/>
        </pc:sldMkLst>
      </pc:sldChg>
      <pc:sldChg chg="modSp mod">
        <pc:chgData name="Christopher Runyon" userId="3ee79b5e-7f69-4efb-bf67-91c037e6ac72" providerId="ADAL" clId="{03E497CA-D754-47A1-838B-DD7A6287E869}" dt="2025-04-06T20:44:47.713" v="1498" actId="6549"/>
        <pc:sldMkLst>
          <pc:docMk/>
          <pc:sldMk cId="3836372053" sldId="2147482314"/>
        </pc:sldMkLst>
        <pc:spChg chg="mod">
          <ac:chgData name="Christopher Runyon" userId="3ee79b5e-7f69-4efb-bf67-91c037e6ac72" providerId="ADAL" clId="{03E497CA-D754-47A1-838B-DD7A6287E869}" dt="2025-04-06T20:44:47.713" v="1498" actId="6549"/>
          <ac:spMkLst>
            <pc:docMk/>
            <pc:sldMk cId="3836372053" sldId="2147482314"/>
            <ac:spMk id="3" creationId="{7B372DAA-BA2E-1A9C-4564-7DBBE8AD6B83}"/>
          </ac:spMkLst>
        </pc:spChg>
      </pc:sldChg>
      <pc:sldChg chg="del">
        <pc:chgData name="Christopher Runyon" userId="3ee79b5e-7f69-4efb-bf67-91c037e6ac72" providerId="ADAL" clId="{03E497CA-D754-47A1-838B-DD7A6287E869}" dt="2025-04-04T19:38:15.838" v="94" actId="47"/>
        <pc:sldMkLst>
          <pc:docMk/>
          <pc:sldMk cId="2161694679" sldId="2147482319"/>
        </pc:sldMkLst>
      </pc:sldChg>
      <pc:sldChg chg="del">
        <pc:chgData name="Christopher Runyon" userId="3ee79b5e-7f69-4efb-bf67-91c037e6ac72" providerId="ADAL" clId="{03E497CA-D754-47A1-838B-DD7A6287E869}" dt="2025-04-04T19:38:16.593" v="95" actId="47"/>
        <pc:sldMkLst>
          <pc:docMk/>
          <pc:sldMk cId="4246874900" sldId="2147482320"/>
        </pc:sldMkLst>
      </pc:sldChg>
      <pc:sldChg chg="modSp mod">
        <pc:chgData name="Christopher Runyon" userId="3ee79b5e-7f69-4efb-bf67-91c037e6ac72" providerId="ADAL" clId="{03E497CA-D754-47A1-838B-DD7A6287E869}" dt="2025-04-04T19:44:21.422" v="736" actId="20577"/>
        <pc:sldMkLst>
          <pc:docMk/>
          <pc:sldMk cId="4192800165" sldId="2147482321"/>
        </pc:sldMkLst>
        <pc:spChg chg="mod">
          <ac:chgData name="Christopher Runyon" userId="3ee79b5e-7f69-4efb-bf67-91c037e6ac72" providerId="ADAL" clId="{03E497CA-D754-47A1-838B-DD7A6287E869}" dt="2025-04-04T19:44:21.422" v="736" actId="20577"/>
          <ac:spMkLst>
            <pc:docMk/>
            <pc:sldMk cId="4192800165" sldId="2147482321"/>
            <ac:spMk id="2" creationId="{C361CC30-EB1B-23D1-29FE-CB63BF1189B4}"/>
          </ac:spMkLst>
        </pc:spChg>
      </pc:sldChg>
      <pc:sldChg chg="modSp mod">
        <pc:chgData name="Christopher Runyon" userId="3ee79b5e-7f69-4efb-bf67-91c037e6ac72" providerId="ADAL" clId="{03E497CA-D754-47A1-838B-DD7A6287E869}" dt="2025-04-04T19:44:25.687" v="739" actId="20577"/>
        <pc:sldMkLst>
          <pc:docMk/>
          <pc:sldMk cId="2690346087" sldId="2147482322"/>
        </pc:sldMkLst>
        <pc:spChg chg="mod">
          <ac:chgData name="Christopher Runyon" userId="3ee79b5e-7f69-4efb-bf67-91c037e6ac72" providerId="ADAL" clId="{03E497CA-D754-47A1-838B-DD7A6287E869}" dt="2025-04-04T19:44:25.687" v="739" actId="20577"/>
          <ac:spMkLst>
            <pc:docMk/>
            <pc:sldMk cId="2690346087" sldId="2147482322"/>
            <ac:spMk id="2" creationId="{196B16CD-86D7-D81C-D748-C44681B1DE31}"/>
          </ac:spMkLst>
        </pc:spChg>
      </pc:sldChg>
      <pc:sldChg chg="modSp mod">
        <pc:chgData name="Christopher Runyon" userId="3ee79b5e-7f69-4efb-bf67-91c037e6ac72" providerId="ADAL" clId="{03E497CA-D754-47A1-838B-DD7A6287E869}" dt="2025-04-04T19:44:30.241" v="742" actId="20577"/>
        <pc:sldMkLst>
          <pc:docMk/>
          <pc:sldMk cId="794381407" sldId="2147482323"/>
        </pc:sldMkLst>
        <pc:spChg chg="mod">
          <ac:chgData name="Christopher Runyon" userId="3ee79b5e-7f69-4efb-bf67-91c037e6ac72" providerId="ADAL" clId="{03E497CA-D754-47A1-838B-DD7A6287E869}" dt="2025-04-04T19:44:30.241" v="742" actId="20577"/>
          <ac:spMkLst>
            <pc:docMk/>
            <pc:sldMk cId="794381407" sldId="2147482323"/>
            <ac:spMk id="2" creationId="{44B126C0-63D6-199C-88E2-6244FA07DF88}"/>
          </ac:spMkLst>
        </pc:spChg>
      </pc:sldChg>
      <pc:sldChg chg="modSp del mod">
        <pc:chgData name="Christopher Runyon" userId="3ee79b5e-7f69-4efb-bf67-91c037e6ac72" providerId="ADAL" clId="{03E497CA-D754-47A1-838B-DD7A6287E869}" dt="2025-04-04T19:44:43.454" v="749" actId="47"/>
        <pc:sldMkLst>
          <pc:docMk/>
          <pc:sldMk cId="1954052885" sldId="2147482324"/>
        </pc:sldMkLst>
      </pc:sldChg>
      <pc:sldChg chg="modSp mod">
        <pc:chgData name="Christopher Runyon" userId="3ee79b5e-7f69-4efb-bf67-91c037e6ac72" providerId="ADAL" clId="{03E497CA-D754-47A1-838B-DD7A6287E869}" dt="2025-04-04T19:56:59.066" v="1198" actId="20577"/>
        <pc:sldMkLst>
          <pc:docMk/>
          <pc:sldMk cId="565118384" sldId="2147482325"/>
        </pc:sldMkLst>
        <pc:spChg chg="mod">
          <ac:chgData name="Christopher Runyon" userId="3ee79b5e-7f69-4efb-bf67-91c037e6ac72" providerId="ADAL" clId="{03E497CA-D754-47A1-838B-DD7A6287E869}" dt="2025-04-04T19:56:59.066" v="1198" actId="20577"/>
          <ac:spMkLst>
            <pc:docMk/>
            <pc:sldMk cId="565118384" sldId="2147482325"/>
            <ac:spMk id="2" creationId="{B2671982-C386-6163-C5DB-C3CA76E71AE4}"/>
          </ac:spMkLst>
        </pc:spChg>
      </pc:sldChg>
      <pc:sldChg chg="del">
        <pc:chgData name="Christopher Runyon" userId="3ee79b5e-7f69-4efb-bf67-91c037e6ac72" providerId="ADAL" clId="{03E497CA-D754-47A1-838B-DD7A6287E869}" dt="2025-04-04T19:45:00.945" v="750" actId="47"/>
        <pc:sldMkLst>
          <pc:docMk/>
          <pc:sldMk cId="1024921767" sldId="2147482328"/>
        </pc:sldMkLst>
      </pc:sldChg>
      <pc:sldChg chg="del">
        <pc:chgData name="Christopher Runyon" userId="3ee79b5e-7f69-4efb-bf67-91c037e6ac72" providerId="ADAL" clId="{03E497CA-D754-47A1-838B-DD7A6287E869}" dt="2025-04-04T19:45:00.945" v="750" actId="47"/>
        <pc:sldMkLst>
          <pc:docMk/>
          <pc:sldMk cId="1496299676" sldId="2147482329"/>
        </pc:sldMkLst>
      </pc:sldChg>
      <pc:sldChg chg="del">
        <pc:chgData name="Christopher Runyon" userId="3ee79b5e-7f69-4efb-bf67-91c037e6ac72" providerId="ADAL" clId="{03E497CA-D754-47A1-838B-DD7A6287E869}" dt="2025-04-04T19:45:00.945" v="750" actId="47"/>
        <pc:sldMkLst>
          <pc:docMk/>
          <pc:sldMk cId="3614880300" sldId="2147482330"/>
        </pc:sldMkLst>
      </pc:sldChg>
      <pc:sldChg chg="del">
        <pc:chgData name="Christopher Runyon" userId="3ee79b5e-7f69-4efb-bf67-91c037e6ac72" providerId="ADAL" clId="{03E497CA-D754-47A1-838B-DD7A6287E869}" dt="2025-04-04T19:45:00.945" v="750" actId="47"/>
        <pc:sldMkLst>
          <pc:docMk/>
          <pc:sldMk cId="3132471003" sldId="2147482331"/>
        </pc:sldMkLst>
      </pc:sldChg>
      <pc:sldChg chg="del">
        <pc:chgData name="Christopher Runyon" userId="3ee79b5e-7f69-4efb-bf67-91c037e6ac72" providerId="ADAL" clId="{03E497CA-D754-47A1-838B-DD7A6287E869}" dt="2025-04-04T19:45:00.945" v="750" actId="47"/>
        <pc:sldMkLst>
          <pc:docMk/>
          <pc:sldMk cId="138040630" sldId="2147482332"/>
        </pc:sldMkLst>
      </pc:sldChg>
      <pc:sldChg chg="del">
        <pc:chgData name="Christopher Runyon" userId="3ee79b5e-7f69-4efb-bf67-91c037e6ac72" providerId="ADAL" clId="{03E497CA-D754-47A1-838B-DD7A6287E869}" dt="2025-04-04T19:45:00.945" v="750" actId="47"/>
        <pc:sldMkLst>
          <pc:docMk/>
          <pc:sldMk cId="67901015" sldId="2147482333"/>
        </pc:sldMkLst>
      </pc:sldChg>
      <pc:sldChg chg="del">
        <pc:chgData name="Christopher Runyon" userId="3ee79b5e-7f69-4efb-bf67-91c037e6ac72" providerId="ADAL" clId="{03E497CA-D754-47A1-838B-DD7A6287E869}" dt="2025-04-04T19:45:00.945" v="750" actId="47"/>
        <pc:sldMkLst>
          <pc:docMk/>
          <pc:sldMk cId="1219538152" sldId="2147482334"/>
        </pc:sldMkLst>
      </pc:sldChg>
      <pc:sldChg chg="del">
        <pc:chgData name="Christopher Runyon" userId="3ee79b5e-7f69-4efb-bf67-91c037e6ac72" providerId="ADAL" clId="{03E497CA-D754-47A1-838B-DD7A6287E869}" dt="2025-04-04T19:45:00.945" v="750" actId="47"/>
        <pc:sldMkLst>
          <pc:docMk/>
          <pc:sldMk cId="2879432121" sldId="2147482335"/>
        </pc:sldMkLst>
      </pc:sldChg>
      <pc:sldChg chg="del">
        <pc:chgData name="Christopher Runyon" userId="3ee79b5e-7f69-4efb-bf67-91c037e6ac72" providerId="ADAL" clId="{03E497CA-D754-47A1-838B-DD7A6287E869}" dt="2025-04-04T19:45:00.945" v="750" actId="47"/>
        <pc:sldMkLst>
          <pc:docMk/>
          <pc:sldMk cId="2787710552" sldId="2147482336"/>
        </pc:sldMkLst>
      </pc:sldChg>
      <pc:sldChg chg="del">
        <pc:chgData name="Christopher Runyon" userId="3ee79b5e-7f69-4efb-bf67-91c037e6ac72" providerId="ADAL" clId="{03E497CA-D754-47A1-838B-DD7A6287E869}" dt="2025-04-04T19:45:00.945" v="750" actId="47"/>
        <pc:sldMkLst>
          <pc:docMk/>
          <pc:sldMk cId="1930434655" sldId="2147482337"/>
        </pc:sldMkLst>
      </pc:sldChg>
      <pc:sldChg chg="del">
        <pc:chgData name="Christopher Runyon" userId="3ee79b5e-7f69-4efb-bf67-91c037e6ac72" providerId="ADAL" clId="{03E497CA-D754-47A1-838B-DD7A6287E869}" dt="2025-04-04T19:45:00.945" v="750" actId="47"/>
        <pc:sldMkLst>
          <pc:docMk/>
          <pc:sldMk cId="2643170155" sldId="2147482338"/>
        </pc:sldMkLst>
      </pc:sldChg>
      <pc:sldChg chg="del">
        <pc:chgData name="Christopher Runyon" userId="3ee79b5e-7f69-4efb-bf67-91c037e6ac72" providerId="ADAL" clId="{03E497CA-D754-47A1-838B-DD7A6287E869}" dt="2025-04-04T19:45:04.119" v="751" actId="47"/>
        <pc:sldMkLst>
          <pc:docMk/>
          <pc:sldMk cId="1161345756" sldId="2147482339"/>
        </pc:sldMkLst>
      </pc:sldChg>
      <pc:sldChg chg="del">
        <pc:chgData name="Christopher Runyon" userId="3ee79b5e-7f69-4efb-bf67-91c037e6ac72" providerId="ADAL" clId="{03E497CA-D754-47A1-838B-DD7A6287E869}" dt="2025-04-04T19:45:08.772" v="752" actId="47"/>
        <pc:sldMkLst>
          <pc:docMk/>
          <pc:sldMk cId="3714977820" sldId="2147482340"/>
        </pc:sldMkLst>
      </pc:sldChg>
      <pc:sldChg chg="modSp del mod">
        <pc:chgData name="Christopher Runyon" userId="3ee79b5e-7f69-4efb-bf67-91c037e6ac72" providerId="ADAL" clId="{03E497CA-D754-47A1-838B-DD7A6287E869}" dt="2025-04-04T19:57:12.120" v="1199" actId="47"/>
        <pc:sldMkLst>
          <pc:docMk/>
          <pc:sldMk cId="3084265716" sldId="2147482341"/>
        </pc:sldMkLst>
      </pc:sldChg>
      <pc:sldChg chg="addSp modSp new mod">
        <pc:chgData name="Christopher Runyon" userId="3ee79b5e-7f69-4efb-bf67-91c037e6ac72" providerId="ADAL" clId="{03E497CA-D754-47A1-838B-DD7A6287E869}" dt="2025-04-04T19:44:02.764" v="726" actId="1076"/>
        <pc:sldMkLst>
          <pc:docMk/>
          <pc:sldMk cId="2290388321" sldId="2147482343"/>
        </pc:sldMkLst>
        <pc:spChg chg="mod">
          <ac:chgData name="Christopher Runyon" userId="3ee79b5e-7f69-4efb-bf67-91c037e6ac72" providerId="ADAL" clId="{03E497CA-D754-47A1-838B-DD7A6287E869}" dt="2025-04-04T19:39:12.005" v="130" actId="20577"/>
          <ac:spMkLst>
            <pc:docMk/>
            <pc:sldMk cId="2290388321" sldId="2147482343"/>
            <ac:spMk id="2" creationId="{775200A4-7C61-B987-A186-E7F752C3236D}"/>
          </ac:spMkLst>
        </pc:spChg>
        <pc:spChg chg="mod">
          <ac:chgData name="Christopher Runyon" userId="3ee79b5e-7f69-4efb-bf67-91c037e6ac72" providerId="ADAL" clId="{03E497CA-D754-47A1-838B-DD7A6287E869}" dt="2025-04-04T19:43:57.875" v="725" actId="1076"/>
          <ac:spMkLst>
            <pc:docMk/>
            <pc:sldMk cId="2290388321" sldId="2147482343"/>
            <ac:spMk id="3" creationId="{9D7ABB2F-1FA6-0A3C-D3F4-8E283E25F00B}"/>
          </ac:spMkLst>
        </pc:spChg>
        <pc:spChg chg="add mod">
          <ac:chgData name="Christopher Runyon" userId="3ee79b5e-7f69-4efb-bf67-91c037e6ac72" providerId="ADAL" clId="{03E497CA-D754-47A1-838B-DD7A6287E869}" dt="2025-04-04T19:44:02.764" v="726" actId="1076"/>
          <ac:spMkLst>
            <pc:docMk/>
            <pc:sldMk cId="2290388321" sldId="2147482343"/>
            <ac:spMk id="4" creationId="{3A3CA37B-2074-F2E2-3348-5780FE0B71F5}"/>
          </ac:spMkLst>
        </pc:spChg>
        <pc:spChg chg="add mod">
          <ac:chgData name="Christopher Runyon" userId="3ee79b5e-7f69-4efb-bf67-91c037e6ac72" providerId="ADAL" clId="{03E497CA-D754-47A1-838B-DD7A6287E869}" dt="2025-04-04T19:44:02.764" v="726" actId="1076"/>
          <ac:spMkLst>
            <pc:docMk/>
            <pc:sldMk cId="2290388321" sldId="2147482343"/>
            <ac:spMk id="5" creationId="{801B260A-5551-193F-0D64-1AAA80388B24}"/>
          </ac:spMkLst>
        </pc:spChg>
      </pc:sldChg>
      <pc:sldChg chg="modSp add mod">
        <pc:chgData name="Christopher Runyon" userId="3ee79b5e-7f69-4efb-bf67-91c037e6ac72" providerId="ADAL" clId="{03E497CA-D754-47A1-838B-DD7A6287E869}" dt="2025-04-04T20:08:14.945" v="1377" actId="20577"/>
        <pc:sldMkLst>
          <pc:docMk/>
          <pc:sldMk cId="1123534106" sldId="2147482344"/>
        </pc:sldMkLst>
        <pc:spChg chg="mod">
          <ac:chgData name="Christopher Runyon" userId="3ee79b5e-7f69-4efb-bf67-91c037e6ac72" providerId="ADAL" clId="{03E497CA-D754-47A1-838B-DD7A6287E869}" dt="2025-04-04T20:08:14.945" v="1377" actId="20577"/>
          <ac:spMkLst>
            <pc:docMk/>
            <pc:sldMk cId="1123534106" sldId="2147482344"/>
            <ac:spMk id="3" creationId="{81B301A8-E8BB-C1B0-1A5A-3DB0332216D0}"/>
          </ac:spMkLst>
        </pc:spChg>
      </pc:sldChg>
      <pc:sldChg chg="modSp new del mod">
        <pc:chgData name="Christopher Runyon" userId="3ee79b5e-7f69-4efb-bf67-91c037e6ac72" providerId="ADAL" clId="{03E497CA-D754-47A1-838B-DD7A6287E869}" dt="2025-04-04T19:44:07.136" v="727" actId="47"/>
        <pc:sldMkLst>
          <pc:docMk/>
          <pc:sldMk cId="4117559830" sldId="2147482344"/>
        </pc:sldMkLst>
      </pc:sldChg>
      <pc:sldMasterChg chg="delSldLayout">
        <pc:chgData name="Christopher Runyon" userId="3ee79b5e-7f69-4efb-bf67-91c037e6ac72" providerId="ADAL" clId="{03E497CA-D754-47A1-838B-DD7A6287E869}" dt="2025-04-04T19:45:04.119" v="751" actId="47"/>
        <pc:sldMasterMkLst>
          <pc:docMk/>
          <pc:sldMasterMk cId="2884133568" sldId="2147483648"/>
        </pc:sldMasterMkLst>
        <pc:sldLayoutChg chg="del">
          <pc:chgData name="Christopher Runyon" userId="3ee79b5e-7f69-4efb-bf67-91c037e6ac72" providerId="ADAL" clId="{03E497CA-D754-47A1-838B-DD7A6287E869}" dt="2025-04-04T19:45:04.119" v="751" actId="47"/>
          <pc:sldLayoutMkLst>
            <pc:docMk/>
            <pc:sldMasterMk cId="2884133568" sldId="2147483648"/>
            <pc:sldLayoutMk cId="542533976"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F7DFCB-0396-4215-B6B8-BAAAE1A8DF6A}" type="datetimeFigureOut">
              <a:rPr lang="en-US" smtClean="0"/>
              <a:t>4/6/2025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97408B-7850-493F-A765-26F35D82DFEC}" type="slidenum">
              <a:rPr lang="en-US" smtClean="0"/>
              <a:t>‹#›</a:t>
            </a:fld>
            <a:endParaRPr lang="en-US"/>
          </a:p>
        </p:txBody>
      </p:sp>
    </p:spTree>
    <p:extLst>
      <p:ext uri="{BB962C8B-B14F-4D97-AF65-F5344CB8AC3E}">
        <p14:creationId xmlns:p14="http://schemas.microsoft.com/office/powerpoint/2010/main" val="1022074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53BA01-7B37-4320-8C36-E2619D04362E}" type="slidenum">
              <a:rPr lang="en-US" smtClean="0"/>
              <a:t>4</a:t>
            </a:fld>
            <a:endParaRPr lang="en-US"/>
          </a:p>
        </p:txBody>
      </p:sp>
    </p:spTree>
    <p:extLst>
      <p:ext uri="{BB962C8B-B14F-4D97-AF65-F5344CB8AC3E}">
        <p14:creationId xmlns:p14="http://schemas.microsoft.com/office/powerpoint/2010/main" val="3508315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53BA01-7B37-4320-8C36-E2619D04362E}" type="slidenum">
              <a:rPr lang="en-US" smtClean="0"/>
              <a:t>5</a:t>
            </a:fld>
            <a:endParaRPr lang="en-US"/>
          </a:p>
        </p:txBody>
      </p:sp>
    </p:spTree>
    <p:extLst>
      <p:ext uri="{BB962C8B-B14F-4D97-AF65-F5344CB8AC3E}">
        <p14:creationId xmlns:p14="http://schemas.microsoft.com/office/powerpoint/2010/main" val="87844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53BA01-7B37-4320-8C36-E2619D04362E}" type="slidenum">
              <a:rPr lang="en-US" smtClean="0"/>
              <a:t>18</a:t>
            </a:fld>
            <a:endParaRPr lang="en-US"/>
          </a:p>
        </p:txBody>
      </p:sp>
    </p:spTree>
    <p:extLst>
      <p:ext uri="{BB962C8B-B14F-4D97-AF65-F5344CB8AC3E}">
        <p14:creationId xmlns:p14="http://schemas.microsoft.com/office/powerpoint/2010/main" val="2618990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53BA01-7B37-4320-8C36-E2619D04362E}" type="slidenum">
              <a:rPr lang="en-US" smtClean="0"/>
              <a:t>25</a:t>
            </a:fld>
            <a:endParaRPr lang="en-US"/>
          </a:p>
        </p:txBody>
      </p:sp>
    </p:spTree>
    <p:extLst>
      <p:ext uri="{BB962C8B-B14F-4D97-AF65-F5344CB8AC3E}">
        <p14:creationId xmlns:p14="http://schemas.microsoft.com/office/powerpoint/2010/main" val="3934773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BA3F-9B4A-C25E-A97A-669D8FCC3A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25793C-0FEE-2551-E51A-D47CD0914A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B87D9D-CB55-0487-D070-A01F3B13D172}"/>
              </a:ext>
            </a:extLst>
          </p:cNvPr>
          <p:cNvSpPr>
            <a:spLocks noGrp="1"/>
          </p:cNvSpPr>
          <p:nvPr>
            <p:ph type="dt" sz="half" idx="10"/>
          </p:nvPr>
        </p:nvSpPr>
        <p:spPr/>
        <p:txBody>
          <a:bodyPr/>
          <a:lstStyle/>
          <a:p>
            <a:fld id="{69BDE5DC-8593-4011-BF8C-DCF43849DF4D}" type="datetimeFigureOut">
              <a:rPr lang="en-US" smtClean="0"/>
              <a:t>4/6/2025</a:t>
            </a:fld>
            <a:endParaRPr lang="en-US"/>
          </a:p>
        </p:txBody>
      </p:sp>
      <p:sp>
        <p:nvSpPr>
          <p:cNvPr id="5" name="Footer Placeholder 4">
            <a:extLst>
              <a:ext uri="{FF2B5EF4-FFF2-40B4-BE49-F238E27FC236}">
                <a16:creationId xmlns:a16="http://schemas.microsoft.com/office/drawing/2014/main" id="{5B166A8D-A00A-8442-06AA-9CEB5A2990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B7E294-EFDD-E131-97DF-6ABE72C311A2}"/>
              </a:ext>
            </a:extLst>
          </p:cNvPr>
          <p:cNvSpPr>
            <a:spLocks noGrp="1"/>
          </p:cNvSpPr>
          <p:nvPr>
            <p:ph type="sldNum" sz="quarter" idx="12"/>
          </p:nvPr>
        </p:nvSpPr>
        <p:spPr/>
        <p:txBody>
          <a:bodyPr/>
          <a:lstStyle/>
          <a:p>
            <a:fld id="{66193BEB-14B4-4198-BC07-117259DCD287}" type="slidenum">
              <a:rPr lang="en-US" smtClean="0"/>
              <a:t>‹#›</a:t>
            </a:fld>
            <a:endParaRPr lang="en-US"/>
          </a:p>
        </p:txBody>
      </p:sp>
    </p:spTree>
    <p:extLst>
      <p:ext uri="{BB962C8B-B14F-4D97-AF65-F5344CB8AC3E}">
        <p14:creationId xmlns:p14="http://schemas.microsoft.com/office/powerpoint/2010/main" val="2288120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ADB7C-6FE8-3779-94A3-35129420A4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F7C6D7-00A9-7199-1136-A96CB417BF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CC5BA-A54F-4D5B-664D-99DC03F73FEA}"/>
              </a:ext>
            </a:extLst>
          </p:cNvPr>
          <p:cNvSpPr>
            <a:spLocks noGrp="1"/>
          </p:cNvSpPr>
          <p:nvPr>
            <p:ph type="dt" sz="half" idx="10"/>
          </p:nvPr>
        </p:nvSpPr>
        <p:spPr/>
        <p:txBody>
          <a:bodyPr/>
          <a:lstStyle/>
          <a:p>
            <a:fld id="{69BDE5DC-8593-4011-BF8C-DCF43849DF4D}" type="datetimeFigureOut">
              <a:rPr lang="en-US" smtClean="0"/>
              <a:t>4/6/2025</a:t>
            </a:fld>
            <a:endParaRPr lang="en-US"/>
          </a:p>
        </p:txBody>
      </p:sp>
      <p:sp>
        <p:nvSpPr>
          <p:cNvPr id="5" name="Footer Placeholder 4">
            <a:extLst>
              <a:ext uri="{FF2B5EF4-FFF2-40B4-BE49-F238E27FC236}">
                <a16:creationId xmlns:a16="http://schemas.microsoft.com/office/drawing/2014/main" id="{EFDE5BC9-09B0-DCEE-35E1-453A1D5C6D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EE00D7-52AA-135A-1A81-FF4871A81479}"/>
              </a:ext>
            </a:extLst>
          </p:cNvPr>
          <p:cNvSpPr>
            <a:spLocks noGrp="1"/>
          </p:cNvSpPr>
          <p:nvPr>
            <p:ph type="sldNum" sz="quarter" idx="12"/>
          </p:nvPr>
        </p:nvSpPr>
        <p:spPr/>
        <p:txBody>
          <a:bodyPr/>
          <a:lstStyle/>
          <a:p>
            <a:fld id="{66193BEB-14B4-4198-BC07-117259DCD287}" type="slidenum">
              <a:rPr lang="en-US" smtClean="0"/>
              <a:t>‹#›</a:t>
            </a:fld>
            <a:endParaRPr lang="en-US"/>
          </a:p>
        </p:txBody>
      </p:sp>
    </p:spTree>
    <p:extLst>
      <p:ext uri="{BB962C8B-B14F-4D97-AF65-F5344CB8AC3E}">
        <p14:creationId xmlns:p14="http://schemas.microsoft.com/office/powerpoint/2010/main" val="1168542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BFD4C-3FD5-BFDA-27B1-C1740AC45F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87C433-6F62-C6AD-0B59-8DBA77DDF5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802150-C530-10AE-AB17-3DBBF4738B21}"/>
              </a:ext>
            </a:extLst>
          </p:cNvPr>
          <p:cNvSpPr>
            <a:spLocks noGrp="1"/>
          </p:cNvSpPr>
          <p:nvPr>
            <p:ph type="dt" sz="half" idx="10"/>
          </p:nvPr>
        </p:nvSpPr>
        <p:spPr/>
        <p:txBody>
          <a:bodyPr/>
          <a:lstStyle/>
          <a:p>
            <a:fld id="{69BDE5DC-8593-4011-BF8C-DCF43849DF4D}" type="datetimeFigureOut">
              <a:rPr lang="en-US" smtClean="0"/>
              <a:t>4/6/2025</a:t>
            </a:fld>
            <a:endParaRPr lang="en-US"/>
          </a:p>
        </p:txBody>
      </p:sp>
      <p:sp>
        <p:nvSpPr>
          <p:cNvPr id="5" name="Footer Placeholder 4">
            <a:extLst>
              <a:ext uri="{FF2B5EF4-FFF2-40B4-BE49-F238E27FC236}">
                <a16:creationId xmlns:a16="http://schemas.microsoft.com/office/drawing/2014/main" id="{7205FDE6-8372-7154-B7B5-FD06D1A3DD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7915D3-89D5-0456-0A12-106B5BA9B5C2}"/>
              </a:ext>
            </a:extLst>
          </p:cNvPr>
          <p:cNvSpPr>
            <a:spLocks noGrp="1"/>
          </p:cNvSpPr>
          <p:nvPr>
            <p:ph type="sldNum" sz="quarter" idx="12"/>
          </p:nvPr>
        </p:nvSpPr>
        <p:spPr/>
        <p:txBody>
          <a:bodyPr/>
          <a:lstStyle/>
          <a:p>
            <a:fld id="{66193BEB-14B4-4198-BC07-117259DCD287}" type="slidenum">
              <a:rPr lang="en-US" smtClean="0"/>
              <a:t>‹#›</a:t>
            </a:fld>
            <a:endParaRPr lang="en-US"/>
          </a:p>
        </p:txBody>
      </p:sp>
    </p:spTree>
    <p:extLst>
      <p:ext uri="{BB962C8B-B14F-4D97-AF65-F5344CB8AC3E}">
        <p14:creationId xmlns:p14="http://schemas.microsoft.com/office/powerpoint/2010/main" val="4138197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copy 2">
    <p:spTree>
      <p:nvGrpSpPr>
        <p:cNvPr id="1" name=""/>
        <p:cNvGrpSpPr/>
        <p:nvPr/>
      </p:nvGrpSpPr>
      <p:grpSpPr>
        <a:xfrm>
          <a:off x="0" y="0"/>
          <a:ext cx="0" cy="0"/>
          <a:chOff x="0" y="0"/>
          <a:chExt cx="0" cy="0"/>
        </a:xfrm>
      </p:grpSpPr>
      <p:sp>
        <p:nvSpPr>
          <p:cNvPr id="81" name="object 3">
            <a:extLst>
              <a:ext uri="{C183D7F6-B498-43B3-948B-1728B52AA6E4}">
                <adec:decorative xmlns:adec="http://schemas.microsoft.com/office/drawing/2017/decorative" val="1"/>
              </a:ext>
            </a:extLst>
          </p:cNvPr>
          <p:cNvSpPr/>
          <p:nvPr/>
        </p:nvSpPr>
        <p:spPr>
          <a:xfrm>
            <a:off x="1" y="-1"/>
            <a:ext cx="9978770" cy="11635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0031" y="21600"/>
                </a:lnTo>
                <a:lnTo>
                  <a:pt x="21600" y="0"/>
                </a:lnTo>
                <a:close/>
              </a:path>
            </a:pathLst>
          </a:custGeom>
          <a:solidFill>
            <a:srgbClr val="3376C1"/>
          </a:solidFill>
          <a:ln w="12700">
            <a:miter lim="400000"/>
          </a:ln>
        </p:spPr>
        <p:txBody>
          <a:bodyPr lIns="45719" rIns="45719"/>
          <a:lstStyle/>
          <a:p>
            <a:pPr>
              <a:defRPr>
                <a:solidFill>
                  <a:srgbClr val="000000"/>
                </a:solidFill>
                <a:latin typeface="+mn-lt"/>
                <a:ea typeface="+mn-ea"/>
                <a:cs typeface="+mn-cs"/>
                <a:sym typeface="Calibri"/>
              </a:defRPr>
            </a:pPr>
            <a:endParaRPr sz="1800"/>
          </a:p>
        </p:txBody>
      </p:sp>
      <p:sp>
        <p:nvSpPr>
          <p:cNvPr id="82" name="Title Text"/>
          <p:cNvSpPr txBox="1">
            <a:spLocks noGrp="1"/>
          </p:cNvSpPr>
          <p:nvPr>
            <p:ph type="title" hasCustomPrompt="1"/>
          </p:nvPr>
        </p:nvSpPr>
        <p:spPr>
          <a:xfrm>
            <a:off x="534514" y="190500"/>
            <a:ext cx="7822979" cy="893614"/>
          </a:xfrm>
          <a:prstGeom prst="rect">
            <a:avLst/>
          </a:prstGeom>
        </p:spPr>
        <p:txBody>
          <a:bodyPr anchor="ctr" anchorCtr="0"/>
          <a:lstStyle>
            <a:lvl1pPr>
              <a:defRPr sz="2600" b="0" i="0">
                <a:latin typeface="Arial" panose="020B0604020202020204" pitchFamily="34" charset="0"/>
                <a:cs typeface="Arial" panose="020B0604020202020204" pitchFamily="34" charset="0"/>
              </a:defRPr>
            </a:lvl1pPr>
          </a:lstStyle>
          <a:p>
            <a:r>
              <a:rPr dirty="0"/>
              <a:t>Title Text</a:t>
            </a:r>
          </a:p>
        </p:txBody>
      </p:sp>
      <p:sp>
        <p:nvSpPr>
          <p:cNvPr id="10" name="Text Placeholder 3">
            <a:extLst>
              <a:ext uri="{FF2B5EF4-FFF2-40B4-BE49-F238E27FC236}">
                <a16:creationId xmlns:a16="http://schemas.microsoft.com/office/drawing/2014/main" id="{82E31CD2-C3C6-894F-A8D1-78A94D6FFFEF}"/>
              </a:ext>
            </a:extLst>
          </p:cNvPr>
          <p:cNvSpPr>
            <a:spLocks noGrp="1"/>
          </p:cNvSpPr>
          <p:nvPr>
            <p:ph type="body" sz="quarter" idx="15"/>
          </p:nvPr>
        </p:nvSpPr>
        <p:spPr>
          <a:xfrm>
            <a:off x="959261" y="1604963"/>
            <a:ext cx="10036556" cy="3700462"/>
          </a:xfrm>
          <a:prstGeom prst="rect">
            <a:avLst/>
          </a:prstGeom>
        </p:spPr>
        <p:txBody>
          <a:bodyPr/>
          <a:lstStyle>
            <a:lvl1pPr>
              <a:spcAft>
                <a:spcPts val="1200"/>
              </a:spcAft>
              <a:defRPr sz="2200" b="1" i="0">
                <a:solidFill>
                  <a:srgbClr val="3B3A3A"/>
                </a:solidFill>
                <a:latin typeface="Arial" panose="020B0604020202020204" pitchFamily="34" charset="0"/>
                <a:cs typeface="Arial" panose="020B0604020202020204" pitchFamily="34" charset="0"/>
              </a:defRPr>
            </a:lvl1pPr>
            <a:lvl2pPr marL="0" indent="9525">
              <a:spcAft>
                <a:spcPts val="1200"/>
              </a:spcAft>
              <a:tabLst/>
              <a:defRPr sz="1800" b="0" i="0">
                <a:solidFill>
                  <a:srgbClr val="3B3A3A"/>
                </a:solidFill>
                <a:latin typeface="Arial" panose="020B0604020202020204" pitchFamily="34" charset="0"/>
                <a:cs typeface="Arial" panose="020B0604020202020204" pitchFamily="34" charset="0"/>
              </a:defRPr>
            </a:lvl2pPr>
            <a:lvl3pPr marL="228600" marR="99060" indent="-228600" algn="l" defTabSz="914400" rtl="0" latinLnBrk="0">
              <a:lnSpc>
                <a:spcPct val="120400"/>
              </a:lnSpc>
              <a:spcBef>
                <a:spcPts val="0"/>
              </a:spcBef>
              <a:spcAft>
                <a:spcPts val="0"/>
              </a:spcAft>
              <a:buClrTx/>
              <a:buSzPct val="150000"/>
              <a:buFontTx/>
              <a:buChar char="‣"/>
              <a:tabLst/>
              <a:defRPr lang="en-US" sz="1800" b="0" i="0" u="none" strike="noStrike" cap="none" spc="-20" baseline="0" dirty="0" smtClean="0">
                <a:ln>
                  <a:noFill/>
                </a:ln>
                <a:solidFill>
                  <a:srgbClr val="414141"/>
                </a:solidFill>
                <a:uFillTx/>
                <a:latin typeface="Arial"/>
                <a:ea typeface="Arial"/>
                <a:cs typeface="Arial"/>
                <a:sym typeface="Arial"/>
              </a:defRPr>
            </a:lvl3pPr>
            <a:lvl4pPr marL="687388" marR="99060" indent="-222250" algn="l" defTabSz="914400" rtl="0" latinLnBrk="0">
              <a:lnSpc>
                <a:spcPct val="120400"/>
              </a:lnSpc>
              <a:spcBef>
                <a:spcPts val="1200"/>
              </a:spcBef>
              <a:spcAft>
                <a:spcPts val="0"/>
              </a:spcAft>
              <a:buClrTx/>
              <a:buSzPct val="150000"/>
              <a:buFontTx/>
              <a:buChar char="‣"/>
              <a:tabLst/>
              <a:defRPr lang="en-US" sz="1800" b="0" i="0" u="none" strike="noStrike" cap="none" spc="-20" baseline="0" dirty="0" smtClean="0">
                <a:ln>
                  <a:noFill/>
                </a:ln>
                <a:solidFill>
                  <a:srgbClr val="414141"/>
                </a:solidFill>
                <a:uFillTx/>
                <a:latin typeface="Arial"/>
                <a:ea typeface="Arial"/>
                <a:cs typeface="Arial"/>
                <a:sym typeface="Arial"/>
              </a:defRPr>
            </a:lvl4pPr>
            <a:lvl5pPr marL="1258888" marR="99060" indent="-222250" algn="l" defTabSz="914400" rtl="0" latinLnBrk="0">
              <a:lnSpc>
                <a:spcPct val="120400"/>
              </a:lnSpc>
              <a:spcBef>
                <a:spcPts val="1200"/>
              </a:spcBef>
              <a:spcAft>
                <a:spcPts val="0"/>
              </a:spcAft>
              <a:buClrTx/>
              <a:buSzPct val="150000"/>
              <a:buFontTx/>
              <a:buChar char="‣"/>
              <a:tabLst/>
              <a:defRPr lang="en-US" sz="1800" b="0" i="0" u="none" strike="noStrike" cap="none" spc="-20" baseline="0" dirty="0">
                <a:ln>
                  <a:noFill/>
                </a:ln>
                <a:solidFill>
                  <a:srgbClr val="414141"/>
                </a:solidFill>
                <a:uFillTx/>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8689A5C3-3E04-493A-B02C-9C8E5F85749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13977" y="255619"/>
            <a:ext cx="1365300" cy="607611"/>
          </a:xfrm>
          <a:prstGeom prst="rect">
            <a:avLst/>
          </a:prstGeom>
        </p:spPr>
      </p:pic>
      <p:sp>
        <p:nvSpPr>
          <p:cNvPr id="2" name="TextBox 1">
            <a:extLst>
              <a:ext uri="{FF2B5EF4-FFF2-40B4-BE49-F238E27FC236}">
                <a16:creationId xmlns:a16="http://schemas.microsoft.com/office/drawing/2014/main" id="{74A5DDF8-1868-B9FF-C028-A5A94CEA85C8}"/>
              </a:ext>
              <a:ext uri="{C183D7F6-B498-43B3-948B-1728B52AA6E4}">
                <adec:decorative xmlns:adec="http://schemas.microsoft.com/office/drawing/2017/decorative" val="1"/>
              </a:ext>
            </a:extLst>
          </p:cNvPr>
          <p:cNvSpPr txBox="1"/>
          <p:nvPr userDrawn="1"/>
        </p:nvSpPr>
        <p:spPr>
          <a:xfrm>
            <a:off x="11662114" y="6354619"/>
            <a:ext cx="52988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fld id="{FF4CF300-C35B-4718-8700-2C4AF98803AA}" type="slidenum">
              <a:rPr kumimoji="0" lang="en-US" sz="1000" b="0" i="0" u="none" strike="noStrike" cap="none" spc="0" normalizeH="0" baseline="0" smtClean="0">
                <a:ln>
                  <a:noFill/>
                </a:ln>
                <a:solidFill>
                  <a:srgbClr val="414141"/>
                </a:solidFill>
                <a:effectLst/>
                <a:uFillTx/>
                <a:latin typeface="Arial"/>
                <a:ea typeface="Arial"/>
                <a:cs typeface="Arial"/>
                <a:sym typeface="Arial"/>
              </a:rPr>
              <a:pPr marL="0" marR="0" indent="0" algn="l" defTabSz="914400"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a:ln>
                <a:noFill/>
              </a:ln>
              <a:solidFill>
                <a:srgbClr val="414141"/>
              </a:solidFill>
              <a:effectLst/>
              <a:uFillTx/>
              <a:latin typeface="Arial"/>
              <a:ea typeface="Arial"/>
              <a:cs typeface="Arial"/>
              <a:sym typeface="Arial"/>
            </a:endParaRPr>
          </a:p>
        </p:txBody>
      </p:sp>
    </p:spTree>
    <p:extLst>
      <p:ext uri="{BB962C8B-B14F-4D97-AF65-F5344CB8AC3E}">
        <p14:creationId xmlns:p14="http://schemas.microsoft.com/office/powerpoint/2010/main" val="201886347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EA7FE-F535-A4EA-B98E-60157C697E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EC70AD-2B0C-DEB5-9724-FFB89F307A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775EAB-9C9F-43F3-DECE-39FF1C053F46}"/>
              </a:ext>
            </a:extLst>
          </p:cNvPr>
          <p:cNvSpPr>
            <a:spLocks noGrp="1"/>
          </p:cNvSpPr>
          <p:nvPr>
            <p:ph type="dt" sz="half" idx="10"/>
          </p:nvPr>
        </p:nvSpPr>
        <p:spPr/>
        <p:txBody>
          <a:bodyPr/>
          <a:lstStyle/>
          <a:p>
            <a:fld id="{69BDE5DC-8593-4011-BF8C-DCF43849DF4D}" type="datetimeFigureOut">
              <a:rPr lang="en-US" smtClean="0"/>
              <a:t>4/6/2025</a:t>
            </a:fld>
            <a:endParaRPr lang="en-US"/>
          </a:p>
        </p:txBody>
      </p:sp>
      <p:sp>
        <p:nvSpPr>
          <p:cNvPr id="5" name="Footer Placeholder 4">
            <a:extLst>
              <a:ext uri="{FF2B5EF4-FFF2-40B4-BE49-F238E27FC236}">
                <a16:creationId xmlns:a16="http://schemas.microsoft.com/office/drawing/2014/main" id="{398D60DF-1A6B-40A8-7DDB-E1B890B12C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3483F4-B249-AA49-1EA2-49D0B4BD93C6}"/>
              </a:ext>
            </a:extLst>
          </p:cNvPr>
          <p:cNvSpPr>
            <a:spLocks noGrp="1"/>
          </p:cNvSpPr>
          <p:nvPr>
            <p:ph type="sldNum" sz="quarter" idx="12"/>
          </p:nvPr>
        </p:nvSpPr>
        <p:spPr/>
        <p:txBody>
          <a:bodyPr/>
          <a:lstStyle/>
          <a:p>
            <a:fld id="{66193BEB-14B4-4198-BC07-117259DCD287}" type="slidenum">
              <a:rPr lang="en-US" smtClean="0"/>
              <a:t>‹#›</a:t>
            </a:fld>
            <a:endParaRPr lang="en-US"/>
          </a:p>
        </p:txBody>
      </p:sp>
    </p:spTree>
    <p:extLst>
      <p:ext uri="{BB962C8B-B14F-4D97-AF65-F5344CB8AC3E}">
        <p14:creationId xmlns:p14="http://schemas.microsoft.com/office/powerpoint/2010/main" val="3161811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B6E35-D5A5-B3DB-4DB5-C2D4617872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B80F54-B342-1A77-15A7-BBBEAA47861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00591B-3F11-77B9-570F-0FD51D8598C1}"/>
              </a:ext>
            </a:extLst>
          </p:cNvPr>
          <p:cNvSpPr>
            <a:spLocks noGrp="1"/>
          </p:cNvSpPr>
          <p:nvPr>
            <p:ph type="dt" sz="half" idx="10"/>
          </p:nvPr>
        </p:nvSpPr>
        <p:spPr/>
        <p:txBody>
          <a:bodyPr/>
          <a:lstStyle/>
          <a:p>
            <a:fld id="{69BDE5DC-8593-4011-BF8C-DCF43849DF4D}" type="datetimeFigureOut">
              <a:rPr lang="en-US" smtClean="0"/>
              <a:t>4/6/2025</a:t>
            </a:fld>
            <a:endParaRPr lang="en-US"/>
          </a:p>
        </p:txBody>
      </p:sp>
      <p:sp>
        <p:nvSpPr>
          <p:cNvPr id="5" name="Footer Placeholder 4">
            <a:extLst>
              <a:ext uri="{FF2B5EF4-FFF2-40B4-BE49-F238E27FC236}">
                <a16:creationId xmlns:a16="http://schemas.microsoft.com/office/drawing/2014/main" id="{249144A5-7573-59A3-2E87-4CEB841637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105D9-06DC-59F5-BF52-541BB385DBA6}"/>
              </a:ext>
            </a:extLst>
          </p:cNvPr>
          <p:cNvSpPr>
            <a:spLocks noGrp="1"/>
          </p:cNvSpPr>
          <p:nvPr>
            <p:ph type="sldNum" sz="quarter" idx="12"/>
          </p:nvPr>
        </p:nvSpPr>
        <p:spPr/>
        <p:txBody>
          <a:bodyPr/>
          <a:lstStyle/>
          <a:p>
            <a:fld id="{66193BEB-14B4-4198-BC07-117259DCD287}" type="slidenum">
              <a:rPr lang="en-US" smtClean="0"/>
              <a:t>‹#›</a:t>
            </a:fld>
            <a:endParaRPr lang="en-US"/>
          </a:p>
        </p:txBody>
      </p:sp>
    </p:spTree>
    <p:extLst>
      <p:ext uri="{BB962C8B-B14F-4D97-AF65-F5344CB8AC3E}">
        <p14:creationId xmlns:p14="http://schemas.microsoft.com/office/powerpoint/2010/main" val="4166809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F5A1-D630-6B24-7CAD-A6AD911A70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A17BB7-2F83-17D1-2F5F-6E60AEBD5E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69013A-6D44-0E6E-5448-724D41D033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33DAFD-23AF-8C09-C804-7248A982A6C9}"/>
              </a:ext>
            </a:extLst>
          </p:cNvPr>
          <p:cNvSpPr>
            <a:spLocks noGrp="1"/>
          </p:cNvSpPr>
          <p:nvPr>
            <p:ph type="dt" sz="half" idx="10"/>
          </p:nvPr>
        </p:nvSpPr>
        <p:spPr/>
        <p:txBody>
          <a:bodyPr/>
          <a:lstStyle/>
          <a:p>
            <a:fld id="{69BDE5DC-8593-4011-BF8C-DCF43849DF4D}" type="datetimeFigureOut">
              <a:rPr lang="en-US" smtClean="0"/>
              <a:t>4/6/2025</a:t>
            </a:fld>
            <a:endParaRPr lang="en-US"/>
          </a:p>
        </p:txBody>
      </p:sp>
      <p:sp>
        <p:nvSpPr>
          <p:cNvPr id="6" name="Footer Placeholder 5">
            <a:extLst>
              <a:ext uri="{FF2B5EF4-FFF2-40B4-BE49-F238E27FC236}">
                <a16:creationId xmlns:a16="http://schemas.microsoft.com/office/drawing/2014/main" id="{B2E7AB9B-D5C0-140A-4276-8002B0E451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9D6845-CD06-865E-1807-FD60F5385FA6}"/>
              </a:ext>
            </a:extLst>
          </p:cNvPr>
          <p:cNvSpPr>
            <a:spLocks noGrp="1"/>
          </p:cNvSpPr>
          <p:nvPr>
            <p:ph type="sldNum" sz="quarter" idx="12"/>
          </p:nvPr>
        </p:nvSpPr>
        <p:spPr/>
        <p:txBody>
          <a:bodyPr/>
          <a:lstStyle/>
          <a:p>
            <a:fld id="{66193BEB-14B4-4198-BC07-117259DCD287}" type="slidenum">
              <a:rPr lang="en-US" smtClean="0"/>
              <a:t>‹#›</a:t>
            </a:fld>
            <a:endParaRPr lang="en-US"/>
          </a:p>
        </p:txBody>
      </p:sp>
    </p:spTree>
    <p:extLst>
      <p:ext uri="{BB962C8B-B14F-4D97-AF65-F5344CB8AC3E}">
        <p14:creationId xmlns:p14="http://schemas.microsoft.com/office/powerpoint/2010/main" val="525486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4D8B8-61DE-0569-D887-2A94BB62BE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19DCB7-5835-231D-0170-1D9AE1E4E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537B1D-8A6F-B26E-0CE9-91564E5B97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BE510E-14C8-7E75-0F22-F1A57A889C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1FBEF6-CA8B-F3EB-E8BF-508A8DA31D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268805-7AA6-6784-0C27-751193DEDA7A}"/>
              </a:ext>
            </a:extLst>
          </p:cNvPr>
          <p:cNvSpPr>
            <a:spLocks noGrp="1"/>
          </p:cNvSpPr>
          <p:nvPr>
            <p:ph type="dt" sz="half" idx="10"/>
          </p:nvPr>
        </p:nvSpPr>
        <p:spPr/>
        <p:txBody>
          <a:bodyPr/>
          <a:lstStyle/>
          <a:p>
            <a:fld id="{69BDE5DC-8593-4011-BF8C-DCF43849DF4D}" type="datetimeFigureOut">
              <a:rPr lang="en-US" smtClean="0"/>
              <a:t>4/6/2025</a:t>
            </a:fld>
            <a:endParaRPr lang="en-US"/>
          </a:p>
        </p:txBody>
      </p:sp>
      <p:sp>
        <p:nvSpPr>
          <p:cNvPr id="8" name="Footer Placeholder 7">
            <a:extLst>
              <a:ext uri="{FF2B5EF4-FFF2-40B4-BE49-F238E27FC236}">
                <a16:creationId xmlns:a16="http://schemas.microsoft.com/office/drawing/2014/main" id="{7C4D731D-6604-D9D4-F021-F787F74012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399C1D-5B0E-2917-BCEE-7675F1E38033}"/>
              </a:ext>
            </a:extLst>
          </p:cNvPr>
          <p:cNvSpPr>
            <a:spLocks noGrp="1"/>
          </p:cNvSpPr>
          <p:nvPr>
            <p:ph type="sldNum" sz="quarter" idx="12"/>
          </p:nvPr>
        </p:nvSpPr>
        <p:spPr/>
        <p:txBody>
          <a:bodyPr/>
          <a:lstStyle/>
          <a:p>
            <a:fld id="{66193BEB-14B4-4198-BC07-117259DCD287}" type="slidenum">
              <a:rPr lang="en-US" smtClean="0"/>
              <a:t>‹#›</a:t>
            </a:fld>
            <a:endParaRPr lang="en-US"/>
          </a:p>
        </p:txBody>
      </p:sp>
    </p:spTree>
    <p:extLst>
      <p:ext uri="{BB962C8B-B14F-4D97-AF65-F5344CB8AC3E}">
        <p14:creationId xmlns:p14="http://schemas.microsoft.com/office/powerpoint/2010/main" val="2744694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547DE-F733-0655-2277-048868DAFF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00057A-D275-EDCA-32F6-0B422DA6B724}"/>
              </a:ext>
            </a:extLst>
          </p:cNvPr>
          <p:cNvSpPr>
            <a:spLocks noGrp="1"/>
          </p:cNvSpPr>
          <p:nvPr>
            <p:ph type="dt" sz="half" idx="10"/>
          </p:nvPr>
        </p:nvSpPr>
        <p:spPr/>
        <p:txBody>
          <a:bodyPr/>
          <a:lstStyle/>
          <a:p>
            <a:fld id="{69BDE5DC-8593-4011-BF8C-DCF43849DF4D}" type="datetimeFigureOut">
              <a:rPr lang="en-US" smtClean="0"/>
              <a:t>4/6/2025</a:t>
            </a:fld>
            <a:endParaRPr lang="en-US"/>
          </a:p>
        </p:txBody>
      </p:sp>
      <p:sp>
        <p:nvSpPr>
          <p:cNvPr id="4" name="Footer Placeholder 3">
            <a:extLst>
              <a:ext uri="{FF2B5EF4-FFF2-40B4-BE49-F238E27FC236}">
                <a16:creationId xmlns:a16="http://schemas.microsoft.com/office/drawing/2014/main" id="{7C1F3581-7D12-5D34-6AC6-5B871BE70B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D79DE2-FFC8-2467-3D1D-EF5E1DF91C72}"/>
              </a:ext>
            </a:extLst>
          </p:cNvPr>
          <p:cNvSpPr>
            <a:spLocks noGrp="1"/>
          </p:cNvSpPr>
          <p:nvPr>
            <p:ph type="sldNum" sz="quarter" idx="12"/>
          </p:nvPr>
        </p:nvSpPr>
        <p:spPr/>
        <p:txBody>
          <a:bodyPr/>
          <a:lstStyle/>
          <a:p>
            <a:fld id="{66193BEB-14B4-4198-BC07-117259DCD287}" type="slidenum">
              <a:rPr lang="en-US" smtClean="0"/>
              <a:t>‹#›</a:t>
            </a:fld>
            <a:endParaRPr lang="en-US"/>
          </a:p>
        </p:txBody>
      </p:sp>
    </p:spTree>
    <p:extLst>
      <p:ext uri="{BB962C8B-B14F-4D97-AF65-F5344CB8AC3E}">
        <p14:creationId xmlns:p14="http://schemas.microsoft.com/office/powerpoint/2010/main" val="1473668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893DBA-DB3B-9D6B-C457-758DB9BCFB22}"/>
              </a:ext>
            </a:extLst>
          </p:cNvPr>
          <p:cNvSpPr>
            <a:spLocks noGrp="1"/>
          </p:cNvSpPr>
          <p:nvPr>
            <p:ph type="dt" sz="half" idx="10"/>
          </p:nvPr>
        </p:nvSpPr>
        <p:spPr/>
        <p:txBody>
          <a:bodyPr/>
          <a:lstStyle/>
          <a:p>
            <a:fld id="{69BDE5DC-8593-4011-BF8C-DCF43849DF4D}" type="datetimeFigureOut">
              <a:rPr lang="en-US" smtClean="0"/>
              <a:t>4/6/2025</a:t>
            </a:fld>
            <a:endParaRPr lang="en-US"/>
          </a:p>
        </p:txBody>
      </p:sp>
      <p:sp>
        <p:nvSpPr>
          <p:cNvPr id="3" name="Footer Placeholder 2">
            <a:extLst>
              <a:ext uri="{FF2B5EF4-FFF2-40B4-BE49-F238E27FC236}">
                <a16:creationId xmlns:a16="http://schemas.microsoft.com/office/drawing/2014/main" id="{5412B5A7-9616-F10E-CCAF-A52CEFBF19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ECF5B0-D4E8-2EB7-56C4-04B95446108E}"/>
              </a:ext>
            </a:extLst>
          </p:cNvPr>
          <p:cNvSpPr>
            <a:spLocks noGrp="1"/>
          </p:cNvSpPr>
          <p:nvPr>
            <p:ph type="sldNum" sz="quarter" idx="12"/>
          </p:nvPr>
        </p:nvSpPr>
        <p:spPr/>
        <p:txBody>
          <a:bodyPr/>
          <a:lstStyle/>
          <a:p>
            <a:fld id="{66193BEB-14B4-4198-BC07-117259DCD287}" type="slidenum">
              <a:rPr lang="en-US" smtClean="0"/>
              <a:t>‹#›</a:t>
            </a:fld>
            <a:endParaRPr lang="en-US"/>
          </a:p>
        </p:txBody>
      </p:sp>
    </p:spTree>
    <p:extLst>
      <p:ext uri="{BB962C8B-B14F-4D97-AF65-F5344CB8AC3E}">
        <p14:creationId xmlns:p14="http://schemas.microsoft.com/office/powerpoint/2010/main" val="119238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D517-7C8D-02CA-E834-64D9363B1B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F2CB09-5DE4-D175-8BA0-00408EAF01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B8B796-7006-08C5-2C84-878EB412F6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1046F5-765E-CD16-A863-6ABCA38EF99F}"/>
              </a:ext>
            </a:extLst>
          </p:cNvPr>
          <p:cNvSpPr>
            <a:spLocks noGrp="1"/>
          </p:cNvSpPr>
          <p:nvPr>
            <p:ph type="dt" sz="half" idx="10"/>
          </p:nvPr>
        </p:nvSpPr>
        <p:spPr/>
        <p:txBody>
          <a:bodyPr/>
          <a:lstStyle/>
          <a:p>
            <a:fld id="{69BDE5DC-8593-4011-BF8C-DCF43849DF4D}" type="datetimeFigureOut">
              <a:rPr lang="en-US" smtClean="0"/>
              <a:t>4/6/2025</a:t>
            </a:fld>
            <a:endParaRPr lang="en-US"/>
          </a:p>
        </p:txBody>
      </p:sp>
      <p:sp>
        <p:nvSpPr>
          <p:cNvPr id="6" name="Footer Placeholder 5">
            <a:extLst>
              <a:ext uri="{FF2B5EF4-FFF2-40B4-BE49-F238E27FC236}">
                <a16:creationId xmlns:a16="http://schemas.microsoft.com/office/drawing/2014/main" id="{AA296D10-0F1F-03FD-6EB7-CCF509B2B5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21DA71-198B-C056-4601-716042BBF8BE}"/>
              </a:ext>
            </a:extLst>
          </p:cNvPr>
          <p:cNvSpPr>
            <a:spLocks noGrp="1"/>
          </p:cNvSpPr>
          <p:nvPr>
            <p:ph type="sldNum" sz="quarter" idx="12"/>
          </p:nvPr>
        </p:nvSpPr>
        <p:spPr/>
        <p:txBody>
          <a:bodyPr/>
          <a:lstStyle/>
          <a:p>
            <a:fld id="{66193BEB-14B4-4198-BC07-117259DCD287}" type="slidenum">
              <a:rPr lang="en-US" smtClean="0"/>
              <a:t>‹#›</a:t>
            </a:fld>
            <a:endParaRPr lang="en-US"/>
          </a:p>
        </p:txBody>
      </p:sp>
    </p:spTree>
    <p:extLst>
      <p:ext uri="{BB962C8B-B14F-4D97-AF65-F5344CB8AC3E}">
        <p14:creationId xmlns:p14="http://schemas.microsoft.com/office/powerpoint/2010/main" val="1493422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7B24B-F00D-FBF5-3422-7BCF73DBFD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0D8B2E-C20B-F132-59EF-13D94B4C22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EBE2BF-D965-CB63-6BBF-B48139FA9D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3E8C73-0984-EB9C-C1F2-F964F364167B}"/>
              </a:ext>
            </a:extLst>
          </p:cNvPr>
          <p:cNvSpPr>
            <a:spLocks noGrp="1"/>
          </p:cNvSpPr>
          <p:nvPr>
            <p:ph type="dt" sz="half" idx="10"/>
          </p:nvPr>
        </p:nvSpPr>
        <p:spPr/>
        <p:txBody>
          <a:bodyPr/>
          <a:lstStyle/>
          <a:p>
            <a:fld id="{69BDE5DC-8593-4011-BF8C-DCF43849DF4D}" type="datetimeFigureOut">
              <a:rPr lang="en-US" smtClean="0"/>
              <a:t>4/6/2025</a:t>
            </a:fld>
            <a:endParaRPr lang="en-US"/>
          </a:p>
        </p:txBody>
      </p:sp>
      <p:sp>
        <p:nvSpPr>
          <p:cNvPr id="6" name="Footer Placeholder 5">
            <a:extLst>
              <a:ext uri="{FF2B5EF4-FFF2-40B4-BE49-F238E27FC236}">
                <a16:creationId xmlns:a16="http://schemas.microsoft.com/office/drawing/2014/main" id="{C5DA2C43-0CD8-6FCE-B172-FDE7EBC1E4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5255DD-4491-E65E-FC00-95065EBC5841}"/>
              </a:ext>
            </a:extLst>
          </p:cNvPr>
          <p:cNvSpPr>
            <a:spLocks noGrp="1"/>
          </p:cNvSpPr>
          <p:nvPr>
            <p:ph type="sldNum" sz="quarter" idx="12"/>
          </p:nvPr>
        </p:nvSpPr>
        <p:spPr/>
        <p:txBody>
          <a:bodyPr/>
          <a:lstStyle/>
          <a:p>
            <a:fld id="{66193BEB-14B4-4198-BC07-117259DCD287}" type="slidenum">
              <a:rPr lang="en-US" smtClean="0"/>
              <a:t>‹#›</a:t>
            </a:fld>
            <a:endParaRPr lang="en-US"/>
          </a:p>
        </p:txBody>
      </p:sp>
    </p:spTree>
    <p:extLst>
      <p:ext uri="{BB962C8B-B14F-4D97-AF65-F5344CB8AC3E}">
        <p14:creationId xmlns:p14="http://schemas.microsoft.com/office/powerpoint/2010/main" val="3065461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4BC82B-E5F3-5E9D-7278-3D57B5D58C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E9776F-3FE5-04FB-3B4B-333A67063C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D4A61-A72B-83CD-73F9-E214BFB083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BDE5DC-8593-4011-BF8C-DCF43849DF4D}" type="datetimeFigureOut">
              <a:rPr lang="en-US" smtClean="0"/>
              <a:t>4/6/2025</a:t>
            </a:fld>
            <a:endParaRPr lang="en-US"/>
          </a:p>
        </p:txBody>
      </p:sp>
      <p:sp>
        <p:nvSpPr>
          <p:cNvPr id="5" name="Footer Placeholder 4">
            <a:extLst>
              <a:ext uri="{FF2B5EF4-FFF2-40B4-BE49-F238E27FC236}">
                <a16:creationId xmlns:a16="http://schemas.microsoft.com/office/drawing/2014/main" id="{E65B2A5D-10E2-C57A-4820-780D03789A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9AB0931-E054-8A33-96FB-EB96016B48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6193BEB-14B4-4198-BC07-117259DCD287}" type="slidenum">
              <a:rPr lang="en-US" smtClean="0"/>
              <a:t>‹#›</a:t>
            </a:fld>
            <a:endParaRPr lang="en-US"/>
          </a:p>
        </p:txBody>
      </p:sp>
    </p:spTree>
    <p:extLst>
      <p:ext uri="{BB962C8B-B14F-4D97-AF65-F5344CB8AC3E}">
        <p14:creationId xmlns:p14="http://schemas.microsoft.com/office/powerpoint/2010/main" val="2884133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abs/1810.04882"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aclanthology.org/P14-1132"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hyperlink" Target="https://madlibs.com/wp-content/uploads/2024/06/VacationFun_ML_2009_pg15.pdf"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www.tandfonline.com/doi/full/10.1080/0142159X.2024.2314198#supplemental-material-section" TargetMode="External"/><Relationship Id="rId2" Type="http://schemas.openxmlformats.org/officeDocument/2006/relationships/hyperlink" Target="https://www.tandfonline.com/doi/full/10.1080/0142159X.2024.2314198#d1e499"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tandfonline.com/doi/10.1080/0142159X.2024.2445037"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usmle.org/exam-resources/step-2-ck-materials/step-2-ck-sample-test-question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i.dartmouth.edu/patient-actor"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github.com/christopherjnash/OSCE-Grader" TargetMode="External"/></Relationships>
</file>

<file path=ppt/slides/_rels/slide46.xml.rels><?xml version="1.0" encoding="UTF-8" standalone="yes"?>
<Relationships xmlns="http://schemas.openxmlformats.org/package/2006/relationships"><Relationship Id="rId2" Type="http://schemas.openxmlformats.org/officeDocument/2006/relationships/hyperlink" Target="https://med.nyu.edu/departments-institutes/innovations-medical-education/our-programs-divisions/precision-translational-medical-education-laboratory"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medsimai.com/" TargetMode="External"/><Relationship Id="rId2" Type="http://schemas.openxmlformats.org/officeDocument/2006/relationships/hyperlink" Target="https://clinicalmindai.stanford.edu/"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hyperlink" Target="https://openai.com/api/pricing/"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aamc.org/about-us/mission-areas/medical-education/principles-ai-us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CRunyon@nbme.org"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hyperlink" Target="https://www.llama.com/" TargetMode="External"/><Relationship Id="rId3" Type="http://schemas.openxmlformats.org/officeDocument/2006/relationships/hyperlink" Target="https://chatgpt.com/" TargetMode="External"/><Relationship Id="rId7" Type="http://schemas.openxmlformats.org/officeDocument/2006/relationships/hyperlink" Target="https://www.deepseek.com/" TargetMode="External"/><Relationship Id="rId2" Type="http://schemas.openxmlformats.org/officeDocument/2006/relationships/hyperlink" Target="https://openai.com/" TargetMode="External"/><Relationship Id="rId1" Type="http://schemas.openxmlformats.org/officeDocument/2006/relationships/slideLayout" Target="../slideLayouts/slideLayout2.xml"/><Relationship Id="rId6" Type="http://schemas.openxmlformats.org/officeDocument/2006/relationships/hyperlink" Target="https://gemini.google.com/" TargetMode="External"/><Relationship Id="rId5" Type="http://schemas.openxmlformats.org/officeDocument/2006/relationships/hyperlink" Target="https://www.anthropic.com/claude" TargetMode="External"/><Relationship Id="rId4" Type="http://schemas.openxmlformats.org/officeDocument/2006/relationships/hyperlink" Target="https://www.anthropic.com/" TargetMode="External"/><Relationship Id="rId9" Type="http://schemas.openxmlformats.org/officeDocument/2006/relationships/hyperlink" Target="https://huggingface.co/"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clanthology.org/P14-1132"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platform.openai.com/docs/api-reference/chat/create" TargetMode="External"/><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25EAE-7F84-8FD1-56B9-6044A5445647}"/>
              </a:ext>
            </a:extLst>
          </p:cNvPr>
          <p:cNvSpPr>
            <a:spLocks noGrp="1"/>
          </p:cNvSpPr>
          <p:nvPr>
            <p:ph type="ctrTitle"/>
          </p:nvPr>
        </p:nvSpPr>
        <p:spPr>
          <a:xfrm>
            <a:off x="514350" y="865188"/>
            <a:ext cx="6619875" cy="2387600"/>
          </a:xfrm>
        </p:spPr>
        <p:txBody>
          <a:bodyPr anchor="ctr">
            <a:normAutofit fontScale="90000"/>
          </a:bodyPr>
          <a:lstStyle/>
          <a:p>
            <a:r>
              <a:rPr lang="en-US" dirty="0"/>
              <a:t>A Primer on Using Generative AI in Medical Education</a:t>
            </a:r>
          </a:p>
        </p:txBody>
      </p:sp>
      <p:sp>
        <p:nvSpPr>
          <p:cNvPr id="3" name="Subtitle 2">
            <a:extLst>
              <a:ext uri="{FF2B5EF4-FFF2-40B4-BE49-F238E27FC236}">
                <a16:creationId xmlns:a16="http://schemas.microsoft.com/office/drawing/2014/main" id="{A17FAF0A-6189-D274-870A-D29E7395E7F4}"/>
              </a:ext>
            </a:extLst>
          </p:cNvPr>
          <p:cNvSpPr>
            <a:spLocks noGrp="1"/>
          </p:cNvSpPr>
          <p:nvPr>
            <p:ph type="subTitle" idx="1"/>
          </p:nvPr>
        </p:nvSpPr>
        <p:spPr>
          <a:xfrm>
            <a:off x="1385887" y="3605213"/>
            <a:ext cx="4876800" cy="2672302"/>
          </a:xfrm>
        </p:spPr>
        <p:txBody>
          <a:bodyPr>
            <a:normAutofit/>
          </a:bodyPr>
          <a:lstStyle/>
          <a:p>
            <a:r>
              <a:rPr lang="en-US" dirty="0"/>
              <a:t>Christopher Runyon</a:t>
            </a:r>
          </a:p>
          <a:p>
            <a:endParaRPr lang="en-US" dirty="0"/>
          </a:p>
          <a:p>
            <a:r>
              <a:rPr lang="en-US" dirty="0"/>
              <a:t>Albert Einstein School of Medicine</a:t>
            </a:r>
          </a:p>
          <a:p>
            <a:r>
              <a:rPr lang="en-US" dirty="0"/>
              <a:t>Davidoff Day</a:t>
            </a:r>
          </a:p>
          <a:p>
            <a:r>
              <a:rPr lang="en-US" dirty="0"/>
              <a:t>April 7, 2025</a:t>
            </a:r>
          </a:p>
        </p:txBody>
      </p:sp>
      <p:pic>
        <p:nvPicPr>
          <p:cNvPr id="7" name="Picture 6">
            <a:extLst>
              <a:ext uri="{FF2B5EF4-FFF2-40B4-BE49-F238E27FC236}">
                <a16:creationId xmlns:a16="http://schemas.microsoft.com/office/drawing/2014/main" id="{45FF177B-4806-6F43-A1B4-1DD4C05B1519}"/>
              </a:ext>
            </a:extLst>
          </p:cNvPr>
          <p:cNvPicPr>
            <a:picLocks noChangeAspect="1"/>
          </p:cNvPicPr>
          <p:nvPr/>
        </p:nvPicPr>
        <p:blipFill>
          <a:blip r:embed="rId2"/>
          <a:stretch>
            <a:fillRect/>
          </a:stretch>
        </p:blipFill>
        <p:spPr>
          <a:xfrm>
            <a:off x="7391400" y="1109663"/>
            <a:ext cx="4286250" cy="4286250"/>
          </a:xfrm>
          <a:prstGeom prst="rect">
            <a:avLst/>
          </a:prstGeom>
          <a:ln w="38100">
            <a:solidFill>
              <a:schemeClr val="tx1"/>
            </a:solidFill>
          </a:ln>
        </p:spPr>
      </p:pic>
      <p:sp>
        <p:nvSpPr>
          <p:cNvPr id="8" name="TextBox 7">
            <a:extLst>
              <a:ext uri="{FF2B5EF4-FFF2-40B4-BE49-F238E27FC236}">
                <a16:creationId xmlns:a16="http://schemas.microsoft.com/office/drawing/2014/main" id="{2F566171-94CD-957E-06F8-715C0A5745AD}"/>
              </a:ext>
            </a:extLst>
          </p:cNvPr>
          <p:cNvSpPr txBox="1"/>
          <p:nvPr/>
        </p:nvSpPr>
        <p:spPr>
          <a:xfrm>
            <a:off x="7961369" y="5486400"/>
            <a:ext cx="3146311" cy="369332"/>
          </a:xfrm>
          <a:prstGeom prst="rect">
            <a:avLst/>
          </a:prstGeom>
          <a:noFill/>
        </p:spPr>
        <p:txBody>
          <a:bodyPr wrap="none" rtlCol="0">
            <a:spAutoFit/>
          </a:bodyPr>
          <a:lstStyle/>
          <a:p>
            <a:r>
              <a:rPr lang="en-US" dirty="0"/>
              <a:t>(both presentations available)</a:t>
            </a:r>
          </a:p>
        </p:txBody>
      </p:sp>
      <p:sp>
        <p:nvSpPr>
          <p:cNvPr id="9" name="TextBox 8">
            <a:extLst>
              <a:ext uri="{FF2B5EF4-FFF2-40B4-BE49-F238E27FC236}">
                <a16:creationId xmlns:a16="http://schemas.microsoft.com/office/drawing/2014/main" id="{A784B76F-5B20-C05E-215D-A1925C88B4EF}"/>
              </a:ext>
            </a:extLst>
          </p:cNvPr>
          <p:cNvSpPr txBox="1"/>
          <p:nvPr/>
        </p:nvSpPr>
        <p:spPr>
          <a:xfrm>
            <a:off x="7674303" y="505838"/>
            <a:ext cx="3720442" cy="584775"/>
          </a:xfrm>
          <a:prstGeom prst="rect">
            <a:avLst/>
          </a:prstGeom>
          <a:noFill/>
          <a:ln w="12700">
            <a:solidFill>
              <a:schemeClr val="tx1"/>
            </a:solidFill>
          </a:ln>
        </p:spPr>
        <p:txBody>
          <a:bodyPr wrap="none" rtlCol="0">
            <a:spAutoFit/>
          </a:bodyPr>
          <a:lstStyle/>
          <a:p>
            <a:r>
              <a:rPr lang="en-US" sz="3200" dirty="0"/>
              <a:t>Presentation Slides:</a:t>
            </a:r>
          </a:p>
        </p:txBody>
      </p:sp>
    </p:spTree>
    <p:extLst>
      <p:ext uri="{BB962C8B-B14F-4D97-AF65-F5344CB8AC3E}">
        <p14:creationId xmlns:p14="http://schemas.microsoft.com/office/powerpoint/2010/main" val="3394449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40421-8424-CC66-B027-324F0C11E3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AEDC65-47F1-75AA-28BB-FD66372666A9}"/>
              </a:ext>
            </a:extLst>
          </p:cNvPr>
          <p:cNvSpPr>
            <a:spLocks noGrp="1"/>
          </p:cNvSpPr>
          <p:nvPr>
            <p:ph type="title"/>
          </p:nvPr>
        </p:nvSpPr>
        <p:spPr/>
        <p:txBody>
          <a:bodyPr/>
          <a:lstStyle/>
          <a:p>
            <a:r>
              <a:rPr lang="en-US" dirty="0"/>
              <a:t>Variability in LLM Responses</a:t>
            </a:r>
          </a:p>
        </p:txBody>
      </p:sp>
      <p:sp>
        <p:nvSpPr>
          <p:cNvPr id="3" name="Content Placeholder 2">
            <a:extLst>
              <a:ext uri="{FF2B5EF4-FFF2-40B4-BE49-F238E27FC236}">
                <a16:creationId xmlns:a16="http://schemas.microsoft.com/office/drawing/2014/main" id="{5C6D33CD-58F7-C7C9-DE76-FD35041E1B10}"/>
              </a:ext>
            </a:extLst>
          </p:cNvPr>
          <p:cNvSpPr>
            <a:spLocks noGrp="1"/>
          </p:cNvSpPr>
          <p:nvPr>
            <p:ph idx="1"/>
          </p:nvPr>
        </p:nvSpPr>
        <p:spPr>
          <a:xfrm>
            <a:off x="838200" y="1825624"/>
            <a:ext cx="10515600" cy="5032375"/>
          </a:xfrm>
        </p:spPr>
        <p:txBody>
          <a:bodyPr>
            <a:normAutofit lnSpcReduction="10000"/>
          </a:bodyPr>
          <a:lstStyle/>
          <a:p>
            <a:r>
              <a:rPr lang="en-US" dirty="0"/>
              <a:t>Replicated pizza prompt </a:t>
            </a:r>
          </a:p>
          <a:p>
            <a:r>
              <a:rPr lang="en-US" dirty="0"/>
              <a:t>5 different responses:</a:t>
            </a:r>
          </a:p>
          <a:p>
            <a:pPr lvl="1"/>
            <a:r>
              <a:rPr lang="en-US" b="1" dirty="0"/>
              <a:t>(89) </a:t>
            </a:r>
            <a:r>
              <a:rPr lang="en-US" dirty="0"/>
              <a:t>– “Delicious, versatile, customizable, and universally loved comfort food with endless topping possibilities."</a:t>
            </a:r>
          </a:p>
          <a:p>
            <a:pPr lvl="1"/>
            <a:r>
              <a:rPr lang="en-US" b="1" dirty="0"/>
              <a:t>(7) </a:t>
            </a:r>
            <a:r>
              <a:rPr lang="en-US" dirty="0"/>
              <a:t>– “Pizza combines diverse flavors and textures, customizable toppings, and universal appeal in one dish.”</a:t>
            </a:r>
          </a:p>
          <a:p>
            <a:pPr lvl="1"/>
            <a:r>
              <a:rPr lang="en-US" b="1" dirty="0"/>
              <a:t>(1) </a:t>
            </a:r>
            <a:r>
              <a:rPr lang="en-US" dirty="0"/>
              <a:t>– “Delicious, versatile, and customizable; perfect for any occasion and loved by almost everyone.”</a:t>
            </a:r>
          </a:p>
          <a:p>
            <a:pPr lvl="1"/>
            <a:r>
              <a:rPr lang="en-US" b="1" dirty="0"/>
              <a:t>(1) </a:t>
            </a:r>
            <a:r>
              <a:rPr lang="en-US" dirty="0"/>
              <a:t>– “Delicious, versatile, and customizable; pizza satisfies cravings with endless topping combinations.”</a:t>
            </a:r>
          </a:p>
          <a:p>
            <a:pPr lvl="1"/>
            <a:r>
              <a:rPr lang="en-US" b="1" dirty="0"/>
              <a:t>(1) </a:t>
            </a:r>
            <a:r>
              <a:rPr lang="en-US" dirty="0"/>
              <a:t>– “Delicious, versatile, customizable, satisfying, and perfect for sharing; pizza pleases almost everyone.”</a:t>
            </a:r>
          </a:p>
          <a:p>
            <a:pPr lvl="1"/>
            <a:r>
              <a:rPr lang="en-US" b="1" dirty="0"/>
              <a:t>(1) </a:t>
            </a:r>
            <a:r>
              <a:rPr lang="en-US" dirty="0"/>
              <a:t>– “Delicious, versatile, customizable, satisfying, and universally loved comfort food with endless topping possibilities.”</a:t>
            </a:r>
          </a:p>
          <a:p>
            <a:pPr lvl="1"/>
            <a:endParaRPr lang="en-US" dirty="0"/>
          </a:p>
        </p:txBody>
      </p:sp>
      <p:graphicFrame>
        <p:nvGraphicFramePr>
          <p:cNvPr id="9" name="Table 8">
            <a:extLst>
              <a:ext uri="{FF2B5EF4-FFF2-40B4-BE49-F238E27FC236}">
                <a16:creationId xmlns:a16="http://schemas.microsoft.com/office/drawing/2014/main" id="{29DC87CF-ACD6-63EF-2189-7AA2ECF064B4}"/>
              </a:ext>
            </a:extLst>
          </p:cNvPr>
          <p:cNvGraphicFramePr>
            <a:graphicFrameLocks noGrp="1"/>
          </p:cNvGraphicFramePr>
          <p:nvPr/>
        </p:nvGraphicFramePr>
        <p:xfrm>
          <a:off x="8009128" y="471646"/>
          <a:ext cx="3344672" cy="1112520"/>
        </p:xfrm>
        <a:graphic>
          <a:graphicData uri="http://schemas.openxmlformats.org/drawingml/2006/table">
            <a:tbl>
              <a:tblPr firstRow="1" bandRow="1">
                <a:tableStyleId>{9D7B26C5-4107-4FEC-AEDC-1716B250A1EF}</a:tableStyleId>
              </a:tblPr>
              <a:tblGrid>
                <a:gridCol w="1672336">
                  <a:extLst>
                    <a:ext uri="{9D8B030D-6E8A-4147-A177-3AD203B41FA5}">
                      <a16:colId xmlns:a16="http://schemas.microsoft.com/office/drawing/2014/main" val="3961096694"/>
                    </a:ext>
                  </a:extLst>
                </a:gridCol>
                <a:gridCol w="1672336">
                  <a:extLst>
                    <a:ext uri="{9D8B030D-6E8A-4147-A177-3AD203B41FA5}">
                      <a16:colId xmlns:a16="http://schemas.microsoft.com/office/drawing/2014/main" val="3312475622"/>
                    </a:ext>
                  </a:extLst>
                </a:gridCol>
              </a:tblGrid>
              <a:tr h="370840">
                <a:tc>
                  <a:txBody>
                    <a:bodyPr/>
                    <a:lstStyle/>
                    <a:p>
                      <a:r>
                        <a:rPr lang="en-US" b="0" dirty="0"/>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ChatGPT 4o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8008674"/>
                  </a:ext>
                </a:extLst>
              </a:tr>
              <a:tr h="370840">
                <a:tc>
                  <a:txBody>
                    <a:bodyPr/>
                    <a:lstStyle/>
                    <a:p>
                      <a:r>
                        <a:rPr lang="en-US" b="0" dirty="0"/>
                        <a:t>n replications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4704689"/>
                  </a:ext>
                </a:extLst>
              </a:tr>
              <a:tr h="370840">
                <a:tc>
                  <a:txBody>
                    <a:bodyPr/>
                    <a:lstStyle/>
                    <a:p>
                      <a:r>
                        <a:rPr lang="en-US" b="0" dirty="0"/>
                        <a:t>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2203381"/>
                  </a:ext>
                </a:extLst>
              </a:tr>
            </a:tbl>
          </a:graphicData>
        </a:graphic>
      </p:graphicFrame>
    </p:spTree>
    <p:extLst>
      <p:ext uri="{BB962C8B-B14F-4D97-AF65-F5344CB8AC3E}">
        <p14:creationId xmlns:p14="http://schemas.microsoft.com/office/powerpoint/2010/main" val="736301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BCDA-D9F2-6F23-0E1D-C547DB90C87C}"/>
              </a:ext>
            </a:extLst>
          </p:cNvPr>
          <p:cNvSpPr>
            <a:spLocks noGrp="1"/>
          </p:cNvSpPr>
          <p:nvPr>
            <p:ph type="title"/>
          </p:nvPr>
        </p:nvSpPr>
        <p:spPr/>
        <p:txBody>
          <a:bodyPr/>
          <a:lstStyle/>
          <a:p>
            <a:pPr algn="ctr"/>
            <a:r>
              <a:rPr lang="en-US" dirty="0"/>
              <a:t>Variability in LLM Responses</a:t>
            </a:r>
          </a:p>
        </p:txBody>
      </p:sp>
      <p:sp>
        <p:nvSpPr>
          <p:cNvPr id="3" name="Text Placeholder 2">
            <a:extLst>
              <a:ext uri="{FF2B5EF4-FFF2-40B4-BE49-F238E27FC236}">
                <a16:creationId xmlns:a16="http://schemas.microsoft.com/office/drawing/2014/main" id="{B643786E-9826-0434-1886-11E97022615B}"/>
              </a:ext>
            </a:extLst>
          </p:cNvPr>
          <p:cNvSpPr>
            <a:spLocks noGrp="1"/>
          </p:cNvSpPr>
          <p:nvPr>
            <p:ph type="body" idx="1"/>
          </p:nvPr>
        </p:nvSpPr>
        <p:spPr/>
        <p:txBody>
          <a:bodyPr>
            <a:normAutofit lnSpcReduction="10000"/>
          </a:bodyPr>
          <a:lstStyle/>
          <a:p>
            <a:pPr algn="ctr"/>
            <a:r>
              <a:rPr lang="en-US" dirty="0"/>
              <a:t>Higher temperatures </a:t>
            </a:r>
          </a:p>
          <a:p>
            <a:pPr algn="ctr"/>
            <a:r>
              <a:rPr lang="en-US" dirty="0"/>
              <a:t>(more creative)</a:t>
            </a:r>
          </a:p>
        </p:txBody>
      </p:sp>
      <p:sp>
        <p:nvSpPr>
          <p:cNvPr id="4" name="Content Placeholder 3">
            <a:extLst>
              <a:ext uri="{FF2B5EF4-FFF2-40B4-BE49-F238E27FC236}">
                <a16:creationId xmlns:a16="http://schemas.microsoft.com/office/drawing/2014/main" id="{A976C019-3ED1-68A7-747A-1D06713BE1FE}"/>
              </a:ext>
            </a:extLst>
          </p:cNvPr>
          <p:cNvSpPr>
            <a:spLocks noGrp="1"/>
          </p:cNvSpPr>
          <p:nvPr>
            <p:ph sz="half" idx="2"/>
          </p:nvPr>
        </p:nvSpPr>
        <p:spPr/>
        <p:txBody>
          <a:bodyPr/>
          <a:lstStyle/>
          <a:p>
            <a:r>
              <a:rPr lang="en-US" dirty="0"/>
              <a:t>Variation in content generation</a:t>
            </a:r>
          </a:p>
          <a:p>
            <a:r>
              <a:rPr lang="en-US" dirty="0"/>
              <a:t>Clinical case development</a:t>
            </a:r>
          </a:p>
          <a:p>
            <a:r>
              <a:rPr lang="en-US" dirty="0"/>
              <a:t>Simulating patient responses</a:t>
            </a:r>
          </a:p>
          <a:p>
            <a:r>
              <a:rPr lang="en-US" dirty="0"/>
              <a:t>Generating varied feedback examples</a:t>
            </a:r>
          </a:p>
        </p:txBody>
      </p:sp>
      <p:sp>
        <p:nvSpPr>
          <p:cNvPr id="5" name="Text Placeholder 4">
            <a:extLst>
              <a:ext uri="{FF2B5EF4-FFF2-40B4-BE49-F238E27FC236}">
                <a16:creationId xmlns:a16="http://schemas.microsoft.com/office/drawing/2014/main" id="{099FB82D-CF4C-A246-FEF2-863539F49C7D}"/>
              </a:ext>
            </a:extLst>
          </p:cNvPr>
          <p:cNvSpPr>
            <a:spLocks noGrp="1"/>
          </p:cNvSpPr>
          <p:nvPr>
            <p:ph type="body" sz="quarter" idx="3"/>
          </p:nvPr>
        </p:nvSpPr>
        <p:spPr/>
        <p:txBody>
          <a:bodyPr>
            <a:normAutofit lnSpcReduction="10000"/>
          </a:bodyPr>
          <a:lstStyle/>
          <a:p>
            <a:pPr algn="ctr"/>
            <a:r>
              <a:rPr lang="en-US" dirty="0"/>
              <a:t>Lower temperatures </a:t>
            </a:r>
          </a:p>
          <a:p>
            <a:pPr algn="ctr"/>
            <a:r>
              <a:rPr lang="en-US" dirty="0"/>
              <a:t>(more consistent)</a:t>
            </a:r>
          </a:p>
        </p:txBody>
      </p:sp>
      <p:sp>
        <p:nvSpPr>
          <p:cNvPr id="6" name="Content Placeholder 5">
            <a:extLst>
              <a:ext uri="{FF2B5EF4-FFF2-40B4-BE49-F238E27FC236}">
                <a16:creationId xmlns:a16="http://schemas.microsoft.com/office/drawing/2014/main" id="{FB8553F1-D9EB-6E82-0367-F09A317545A0}"/>
              </a:ext>
            </a:extLst>
          </p:cNvPr>
          <p:cNvSpPr>
            <a:spLocks noGrp="1"/>
          </p:cNvSpPr>
          <p:nvPr>
            <p:ph sz="quarter" idx="4"/>
          </p:nvPr>
        </p:nvSpPr>
        <p:spPr/>
        <p:txBody>
          <a:bodyPr/>
          <a:lstStyle/>
          <a:p>
            <a:r>
              <a:rPr lang="en-US" dirty="0"/>
              <a:t>Scoring assessment tasks</a:t>
            </a:r>
          </a:p>
          <a:p>
            <a:r>
              <a:rPr lang="en-US" dirty="0"/>
              <a:t>Creating uniform materials</a:t>
            </a:r>
          </a:p>
          <a:p>
            <a:r>
              <a:rPr lang="en-US" dirty="0"/>
              <a:t>Standardizing OSCE patient cases</a:t>
            </a:r>
          </a:p>
          <a:p>
            <a:r>
              <a:rPr lang="en-US" dirty="0"/>
              <a:t>Summarizing tasks</a:t>
            </a:r>
          </a:p>
          <a:p>
            <a:r>
              <a:rPr lang="en-US" dirty="0"/>
              <a:t>Ensuring consistent feedback</a:t>
            </a:r>
          </a:p>
        </p:txBody>
      </p:sp>
      <p:pic>
        <p:nvPicPr>
          <p:cNvPr id="7" name="Picture 2" descr="Dice PNG Images &amp; PSDs for Download | PixelSquid - S111696840">
            <a:extLst>
              <a:ext uri="{FF2B5EF4-FFF2-40B4-BE49-F238E27FC236}">
                <a16:creationId xmlns:a16="http://schemas.microsoft.com/office/drawing/2014/main" id="{71DDC6E2-33A3-CE95-69C0-DF0E3B8C9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994" y="543090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20 Sided DND Dice,D20 Giant Polyhedral Dice,55mm Titan Large Pearl Color  D20 Dice,20 Sided Cube D&amp;D Dice Set for Dungeons and Dragons, RPG, MTG  Table ...">
            <a:extLst>
              <a:ext uri="{FF2B5EF4-FFF2-40B4-BE49-F238E27FC236}">
                <a16:creationId xmlns:a16="http://schemas.microsoft.com/office/drawing/2014/main" id="{31F5FE5C-560E-6286-7161-7B5B45EAB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2407" y="5430901"/>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046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191F3C-3A0C-8817-D7E6-59BFAA66B650}"/>
            </a:ext>
          </a:extLst>
        </p:cNvPr>
        <p:cNvGrpSpPr/>
        <p:nvPr/>
      </p:nvGrpSpPr>
      <p:grpSpPr>
        <a:xfrm>
          <a:off x="0" y="0"/>
          <a:ext cx="0" cy="0"/>
          <a:chOff x="0" y="0"/>
          <a:chExt cx="0" cy="0"/>
        </a:xfrm>
      </p:grpSpPr>
      <p:pic>
        <p:nvPicPr>
          <p:cNvPr id="7" name="Picture 6" descr="A diagram of a funny joke&#10;&#10;Description automatically generated">
            <a:extLst>
              <a:ext uri="{FF2B5EF4-FFF2-40B4-BE49-F238E27FC236}">
                <a16:creationId xmlns:a16="http://schemas.microsoft.com/office/drawing/2014/main" id="{557BBA14-1C28-9F8A-28F3-5BA4406D2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981" y="2493819"/>
            <a:ext cx="5587019" cy="3386072"/>
          </a:xfrm>
          <a:prstGeom prst="rect">
            <a:avLst/>
          </a:prstGeom>
        </p:spPr>
      </p:pic>
      <p:sp>
        <p:nvSpPr>
          <p:cNvPr id="2" name="Slide Number Placeholder 1">
            <a:extLst>
              <a:ext uri="{FF2B5EF4-FFF2-40B4-BE49-F238E27FC236}">
                <a16:creationId xmlns:a16="http://schemas.microsoft.com/office/drawing/2014/main" id="{4D81B0B9-95E3-44B1-7262-7E67A513CE15}"/>
              </a:ext>
            </a:extLst>
          </p:cNvPr>
          <p:cNvSpPr>
            <a:spLocks noGrp="1"/>
          </p:cNvSpPr>
          <p:nvPr>
            <p:ph type="sldNum" sz="quarter" idx="12"/>
          </p:nvPr>
        </p:nvSpPr>
        <p:spPr/>
        <p:txBody>
          <a:bodyPr/>
          <a:lstStyle/>
          <a:p>
            <a:fld id="{EFED11C7-8F2B-4FDD-B1D8-6A3CB9D47A86}" type="slidenum">
              <a:rPr lang="en-US" smtClean="0"/>
              <a:t>12</a:t>
            </a:fld>
            <a:endParaRPr lang="en-US"/>
          </a:p>
        </p:txBody>
      </p:sp>
      <p:sp>
        <p:nvSpPr>
          <p:cNvPr id="5" name="TextBox 4">
            <a:extLst>
              <a:ext uri="{FF2B5EF4-FFF2-40B4-BE49-F238E27FC236}">
                <a16:creationId xmlns:a16="http://schemas.microsoft.com/office/drawing/2014/main" id="{8B6E43A2-4757-92F0-0F7F-96EDC3A5774E}"/>
              </a:ext>
            </a:extLst>
          </p:cNvPr>
          <p:cNvSpPr txBox="1"/>
          <p:nvPr/>
        </p:nvSpPr>
        <p:spPr>
          <a:xfrm>
            <a:off x="7746751" y="673180"/>
            <a:ext cx="3829554" cy="1261884"/>
          </a:xfrm>
          <a:prstGeom prst="rect">
            <a:avLst/>
          </a:prstGeom>
          <a:noFill/>
          <a:ln>
            <a:solidFill>
              <a:schemeClr val="tx1"/>
            </a:solidFill>
          </a:ln>
        </p:spPr>
        <p:txBody>
          <a:bodyPr wrap="square" rtlCol="0">
            <a:spAutoFit/>
          </a:bodyPr>
          <a:lstStyle/>
          <a:p>
            <a:r>
              <a:rPr lang="en-US" sz="2000" dirty="0"/>
              <a:t>Llama: 8 – 405 Billion Parameters</a:t>
            </a:r>
          </a:p>
          <a:p>
            <a:r>
              <a:rPr lang="en-US" sz="1600" dirty="0"/>
              <a:t>(varies based on model)</a:t>
            </a:r>
          </a:p>
          <a:p>
            <a:endParaRPr lang="en-US" sz="2000" dirty="0"/>
          </a:p>
          <a:p>
            <a:r>
              <a:rPr lang="en-US" sz="2000" dirty="0"/>
              <a:t>DeepSeek R1: 671 Billion</a:t>
            </a:r>
          </a:p>
        </p:txBody>
      </p:sp>
      <p:pic>
        <p:nvPicPr>
          <p:cNvPr id="6" name="Picture 5" descr="A network of words and orange circles&#10;&#10;AI-generated content may be incorrect.">
            <a:extLst>
              <a:ext uri="{FF2B5EF4-FFF2-40B4-BE49-F238E27FC236}">
                <a16:creationId xmlns:a16="http://schemas.microsoft.com/office/drawing/2014/main" id="{BF3BF859-55A1-8203-5588-C85DE4827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05" y="476459"/>
            <a:ext cx="6718776" cy="5879891"/>
          </a:xfrm>
          <a:prstGeom prst="rect">
            <a:avLst/>
          </a:prstGeom>
          <a:ln>
            <a:solidFill>
              <a:schemeClr val="tx1"/>
            </a:solidFill>
          </a:ln>
        </p:spPr>
      </p:pic>
    </p:spTree>
    <p:extLst>
      <p:ext uri="{BB962C8B-B14F-4D97-AF65-F5344CB8AC3E}">
        <p14:creationId xmlns:p14="http://schemas.microsoft.com/office/powerpoint/2010/main" val="4254494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F2BD9-15ED-49D8-0EFD-A369FDA86BFF}"/>
              </a:ext>
            </a:extLst>
          </p:cNvPr>
          <p:cNvSpPr>
            <a:spLocks noGrp="1"/>
          </p:cNvSpPr>
          <p:nvPr>
            <p:ph type="title"/>
          </p:nvPr>
        </p:nvSpPr>
        <p:spPr/>
        <p:txBody>
          <a:bodyPr/>
          <a:lstStyle/>
          <a:p>
            <a:r>
              <a:rPr lang="en-US" dirty="0"/>
              <a:t>Embeddings / “Concepts”</a:t>
            </a:r>
          </a:p>
        </p:txBody>
      </p:sp>
      <p:sp>
        <p:nvSpPr>
          <p:cNvPr id="3" name="Content Placeholder 2">
            <a:extLst>
              <a:ext uri="{FF2B5EF4-FFF2-40B4-BE49-F238E27FC236}">
                <a16:creationId xmlns:a16="http://schemas.microsoft.com/office/drawing/2014/main" id="{5D005F7F-DD10-FEC6-4512-5950AECAAE2B}"/>
              </a:ext>
            </a:extLst>
          </p:cNvPr>
          <p:cNvSpPr>
            <a:spLocks noGrp="1"/>
          </p:cNvSpPr>
          <p:nvPr>
            <p:ph idx="1"/>
          </p:nvPr>
        </p:nvSpPr>
        <p:spPr>
          <a:xfrm>
            <a:off x="838200" y="1745684"/>
            <a:ext cx="10515600" cy="1216972"/>
          </a:xfrm>
        </p:spPr>
        <p:txBody>
          <a:bodyPr>
            <a:normAutofit lnSpcReduction="10000"/>
          </a:bodyPr>
          <a:lstStyle/>
          <a:p>
            <a:r>
              <a:rPr lang="en-US" b="1" dirty="0"/>
              <a:t>Word embeddings </a:t>
            </a:r>
            <a:r>
              <a:rPr lang="en-US" dirty="0"/>
              <a:t>represent words as vectors in a multi-dimensional space, encoding their semantic meaning and relationships.</a:t>
            </a:r>
          </a:p>
          <a:p>
            <a:endParaRPr lang="en-US" dirty="0"/>
          </a:p>
          <a:p>
            <a:endParaRPr lang="en-US" sz="800"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54477D9-480E-13AA-7113-68E2109CBAA9}"/>
              </a:ext>
            </a:extLst>
          </p:cNvPr>
          <p:cNvSpPr>
            <a:spLocks noGrp="1"/>
          </p:cNvSpPr>
          <p:nvPr>
            <p:ph type="sldNum" sz="quarter" idx="12"/>
          </p:nvPr>
        </p:nvSpPr>
        <p:spPr/>
        <p:txBody>
          <a:bodyPr/>
          <a:lstStyle/>
          <a:p>
            <a:fld id="{EFED11C7-8F2B-4FDD-B1D8-6A3CB9D47A86}" type="slidenum">
              <a:rPr lang="en-US" smtClean="0"/>
              <a:t>13</a:t>
            </a:fld>
            <a:endParaRPr lang="en-US"/>
          </a:p>
        </p:txBody>
      </p:sp>
      <p:sp>
        <p:nvSpPr>
          <p:cNvPr id="9" name="TextBox 8">
            <a:extLst>
              <a:ext uri="{FF2B5EF4-FFF2-40B4-BE49-F238E27FC236}">
                <a16:creationId xmlns:a16="http://schemas.microsoft.com/office/drawing/2014/main" id="{D331192E-90CB-B504-DA39-E89F3460C7D5}"/>
              </a:ext>
            </a:extLst>
          </p:cNvPr>
          <p:cNvSpPr txBox="1"/>
          <p:nvPr/>
        </p:nvSpPr>
        <p:spPr>
          <a:xfrm>
            <a:off x="3727050" y="5833130"/>
            <a:ext cx="4737900" cy="523220"/>
          </a:xfrm>
          <a:prstGeom prst="rect">
            <a:avLst/>
          </a:prstGeom>
          <a:noFill/>
        </p:spPr>
        <p:txBody>
          <a:bodyPr wrap="none" rtlCol="0">
            <a:spAutoFit/>
          </a:bodyPr>
          <a:lstStyle/>
          <a:p>
            <a:r>
              <a:rPr lang="en-US" sz="2800" dirty="0"/>
              <a:t>King – Man + Woman </a:t>
            </a:r>
            <a:r>
              <a:rPr lang="en-US" sz="2800" dirty="0">
                <a:latin typeface="Source Sans Pro" panose="020B0503030403020204" pitchFamily="34" charset="0"/>
              </a:rPr>
              <a:t>≈</a:t>
            </a:r>
            <a:r>
              <a:rPr lang="en-US" sz="2800" dirty="0"/>
              <a:t> Queen</a:t>
            </a:r>
          </a:p>
        </p:txBody>
      </p:sp>
      <p:pic>
        <p:nvPicPr>
          <p:cNvPr id="11" name="Picture 10">
            <a:extLst>
              <a:ext uri="{FF2B5EF4-FFF2-40B4-BE49-F238E27FC236}">
                <a16:creationId xmlns:a16="http://schemas.microsoft.com/office/drawing/2014/main" id="{9EFC7ADD-CF0A-7346-01DE-62E9B5C23D53}"/>
              </a:ext>
            </a:extLst>
          </p:cNvPr>
          <p:cNvPicPr>
            <a:picLocks noChangeAspect="1"/>
          </p:cNvPicPr>
          <p:nvPr/>
        </p:nvPicPr>
        <p:blipFill>
          <a:blip r:embed="rId2"/>
          <a:stretch>
            <a:fillRect/>
          </a:stretch>
        </p:blipFill>
        <p:spPr>
          <a:xfrm>
            <a:off x="2704626" y="2867001"/>
            <a:ext cx="6782747" cy="3048425"/>
          </a:xfrm>
          <a:prstGeom prst="rect">
            <a:avLst/>
          </a:prstGeom>
        </p:spPr>
      </p:pic>
      <p:sp>
        <p:nvSpPr>
          <p:cNvPr id="13" name="TextBox 12">
            <a:extLst>
              <a:ext uri="{FF2B5EF4-FFF2-40B4-BE49-F238E27FC236}">
                <a16:creationId xmlns:a16="http://schemas.microsoft.com/office/drawing/2014/main" id="{67579970-EA5D-A526-E386-DB4D65979A63}"/>
              </a:ext>
            </a:extLst>
          </p:cNvPr>
          <p:cNvSpPr txBox="1"/>
          <p:nvPr/>
        </p:nvSpPr>
        <p:spPr>
          <a:xfrm>
            <a:off x="3940601" y="6339332"/>
            <a:ext cx="4310795" cy="338554"/>
          </a:xfrm>
          <a:prstGeom prst="rect">
            <a:avLst/>
          </a:prstGeom>
          <a:noFill/>
        </p:spPr>
        <p:txBody>
          <a:bodyPr wrap="none" rtlCol="0">
            <a:spAutoFit/>
          </a:bodyPr>
          <a:lstStyle/>
          <a:p>
            <a:r>
              <a:rPr lang="en-US" sz="1600" dirty="0"/>
              <a:t>Image from : [</a:t>
            </a:r>
            <a:r>
              <a:rPr lang="en-US" sz="1600" dirty="0">
                <a:hlinkClick r:id="rId3"/>
              </a:rPr>
              <a:t>https://arxiv.org/abs/1810.04882</a:t>
            </a:r>
            <a:r>
              <a:rPr lang="en-US" sz="1600" dirty="0"/>
              <a:t>]</a:t>
            </a:r>
          </a:p>
        </p:txBody>
      </p:sp>
    </p:spTree>
    <p:extLst>
      <p:ext uri="{BB962C8B-B14F-4D97-AF65-F5344CB8AC3E}">
        <p14:creationId xmlns:p14="http://schemas.microsoft.com/office/powerpoint/2010/main" val="2410002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622A3-1C24-DA89-4B6D-196B839FE9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7B0ED3-4FFF-394E-EB55-53AD6870BECE}"/>
              </a:ext>
            </a:extLst>
          </p:cNvPr>
          <p:cNvSpPr>
            <a:spLocks noGrp="1"/>
          </p:cNvSpPr>
          <p:nvPr>
            <p:ph type="title"/>
          </p:nvPr>
        </p:nvSpPr>
        <p:spPr/>
        <p:txBody>
          <a:bodyPr/>
          <a:lstStyle/>
          <a:p>
            <a:r>
              <a:rPr lang="en-US" dirty="0"/>
              <a:t>Attention</a:t>
            </a:r>
          </a:p>
        </p:txBody>
      </p:sp>
      <p:sp>
        <p:nvSpPr>
          <p:cNvPr id="3" name="Content Placeholder 2">
            <a:extLst>
              <a:ext uri="{FF2B5EF4-FFF2-40B4-BE49-F238E27FC236}">
                <a16:creationId xmlns:a16="http://schemas.microsoft.com/office/drawing/2014/main" id="{B418DE68-ECA2-3120-F422-D0CD6F4F2F43}"/>
              </a:ext>
            </a:extLst>
          </p:cNvPr>
          <p:cNvSpPr>
            <a:spLocks noGrp="1"/>
          </p:cNvSpPr>
          <p:nvPr>
            <p:ph idx="1"/>
          </p:nvPr>
        </p:nvSpPr>
        <p:spPr>
          <a:xfrm>
            <a:off x="838200" y="1825624"/>
            <a:ext cx="10515600" cy="5032375"/>
          </a:xfrm>
        </p:spPr>
        <p:txBody>
          <a:bodyPr>
            <a:normAutofit/>
          </a:bodyPr>
          <a:lstStyle/>
          <a:p>
            <a:r>
              <a:rPr lang="en-US" dirty="0"/>
              <a:t>The attention mechanism in a Gen AI models helps the model focus on the most relevant words in the sequence (i.e., the prompt).</a:t>
            </a:r>
          </a:p>
          <a:p>
            <a:pPr marL="0" indent="0">
              <a:buNone/>
            </a:pPr>
            <a:endParaRPr lang="en-US" sz="2000" dirty="0"/>
          </a:p>
          <a:p>
            <a:pPr marL="0" indent="0" algn="ctr">
              <a:buNone/>
            </a:pPr>
            <a:r>
              <a:rPr lang="en-US" dirty="0"/>
              <a:t>“We found a little, hairy </a:t>
            </a:r>
            <a:r>
              <a:rPr lang="en-US" dirty="0" err="1"/>
              <a:t>wampimuk</a:t>
            </a:r>
            <a:r>
              <a:rPr lang="en-US" dirty="0"/>
              <a:t> sleeping behind the tree.”</a:t>
            </a:r>
          </a:p>
          <a:p>
            <a:pPr marL="0" indent="0">
              <a:buNone/>
            </a:pPr>
            <a:endParaRPr lang="en-US" sz="2000" dirty="0"/>
          </a:p>
          <a:p>
            <a:r>
              <a:rPr lang="en-US" dirty="0"/>
              <a:t>Words like “little”, “hairy”, and “sleeping” provide important information about the </a:t>
            </a:r>
            <a:r>
              <a:rPr lang="en-US" dirty="0" err="1"/>
              <a:t>wampimuk</a:t>
            </a:r>
            <a:r>
              <a:rPr lang="en-US" dirty="0"/>
              <a:t>.</a:t>
            </a:r>
          </a:p>
          <a:p>
            <a:r>
              <a:rPr lang="en-US" dirty="0"/>
              <a:t>Other words less so: “we”, “found”, “behind”, “tree”</a:t>
            </a:r>
          </a:p>
          <a:p>
            <a:r>
              <a:rPr lang="en-US" dirty="0"/>
              <a:t>Others still even less: “a” “the”</a:t>
            </a:r>
          </a:p>
          <a:p>
            <a:pPr marL="0" indent="0">
              <a:buNone/>
            </a:pPr>
            <a:endParaRPr lang="en-US" dirty="0"/>
          </a:p>
          <a:p>
            <a:pPr marL="457200" lvl="1"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79CF76D-09C9-DE32-379D-30A38C21520E}"/>
              </a:ext>
            </a:extLst>
          </p:cNvPr>
          <p:cNvSpPr>
            <a:spLocks noGrp="1"/>
          </p:cNvSpPr>
          <p:nvPr>
            <p:ph type="sldNum" sz="quarter" idx="12"/>
          </p:nvPr>
        </p:nvSpPr>
        <p:spPr/>
        <p:txBody>
          <a:bodyPr/>
          <a:lstStyle/>
          <a:p>
            <a:fld id="{EFED11C7-8F2B-4FDD-B1D8-6A3CB9D47A86}" type="slidenum">
              <a:rPr lang="en-US" smtClean="0"/>
              <a:t>14</a:t>
            </a:fld>
            <a:endParaRPr lang="en-US" dirty="0"/>
          </a:p>
        </p:txBody>
      </p:sp>
      <p:sp>
        <p:nvSpPr>
          <p:cNvPr id="5" name="Rectangle 4">
            <a:extLst>
              <a:ext uri="{FF2B5EF4-FFF2-40B4-BE49-F238E27FC236}">
                <a16:creationId xmlns:a16="http://schemas.microsoft.com/office/drawing/2014/main" id="{FC7E0179-BC44-87AD-12C3-97C7630AE04A}"/>
              </a:ext>
            </a:extLst>
          </p:cNvPr>
          <p:cNvSpPr/>
          <p:nvPr/>
        </p:nvSpPr>
        <p:spPr>
          <a:xfrm>
            <a:off x="5060887" y="3491561"/>
            <a:ext cx="1765426" cy="486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0A34754-A952-8B2F-B5A9-066456007299}"/>
              </a:ext>
            </a:extLst>
          </p:cNvPr>
          <p:cNvSpPr txBox="1"/>
          <p:nvPr/>
        </p:nvSpPr>
        <p:spPr>
          <a:xfrm>
            <a:off x="2958698" y="6420405"/>
            <a:ext cx="6274603" cy="369332"/>
          </a:xfrm>
          <a:prstGeom prst="rect">
            <a:avLst/>
          </a:prstGeom>
          <a:noFill/>
        </p:spPr>
        <p:txBody>
          <a:bodyPr wrap="none" rtlCol="0">
            <a:spAutoFit/>
          </a:bodyPr>
          <a:lstStyle/>
          <a:p>
            <a:r>
              <a:rPr lang="en-US" dirty="0" err="1"/>
              <a:t>Wampimuk</a:t>
            </a:r>
            <a:r>
              <a:rPr lang="en-US" dirty="0"/>
              <a:t> sentence from: </a:t>
            </a:r>
            <a:r>
              <a:rPr lang="en-US" dirty="0">
                <a:hlinkClick r:id="rId2"/>
              </a:rPr>
              <a:t>https://aclanthology.org/P14-1132</a:t>
            </a:r>
            <a:endParaRPr lang="en-US" dirty="0"/>
          </a:p>
        </p:txBody>
      </p:sp>
    </p:spTree>
    <p:extLst>
      <p:ext uri="{BB962C8B-B14F-4D97-AF65-F5344CB8AC3E}">
        <p14:creationId xmlns:p14="http://schemas.microsoft.com/office/powerpoint/2010/main" val="229181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38CA5-A337-73E4-5FF4-002D8B0987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C4C8A1-D880-8D6E-B130-1066DC33B567}"/>
              </a:ext>
            </a:extLst>
          </p:cNvPr>
          <p:cNvSpPr>
            <a:spLocks noGrp="1"/>
          </p:cNvSpPr>
          <p:nvPr>
            <p:ph type="title"/>
          </p:nvPr>
        </p:nvSpPr>
        <p:spPr/>
        <p:txBody>
          <a:bodyPr/>
          <a:lstStyle/>
          <a:p>
            <a:r>
              <a:rPr lang="en-US" dirty="0"/>
              <a:t>Attention</a:t>
            </a:r>
          </a:p>
        </p:txBody>
      </p:sp>
      <p:sp>
        <p:nvSpPr>
          <p:cNvPr id="3" name="Content Placeholder 2">
            <a:extLst>
              <a:ext uri="{FF2B5EF4-FFF2-40B4-BE49-F238E27FC236}">
                <a16:creationId xmlns:a16="http://schemas.microsoft.com/office/drawing/2014/main" id="{EB1652D2-18EF-2230-2B1C-7C2CB80E5E7B}"/>
              </a:ext>
            </a:extLst>
          </p:cNvPr>
          <p:cNvSpPr>
            <a:spLocks noGrp="1"/>
          </p:cNvSpPr>
          <p:nvPr>
            <p:ph idx="1"/>
          </p:nvPr>
        </p:nvSpPr>
        <p:spPr>
          <a:xfrm>
            <a:off x="838200" y="1825625"/>
            <a:ext cx="10515600" cy="4241800"/>
          </a:xfrm>
        </p:spPr>
        <p:txBody>
          <a:bodyPr>
            <a:normAutofit/>
          </a:bodyPr>
          <a:lstStyle/>
          <a:p>
            <a:r>
              <a:rPr lang="en-US" dirty="0"/>
              <a:t>LLMs, like humans, have limited attention</a:t>
            </a:r>
          </a:p>
          <a:p>
            <a:endParaRPr lang="en-US" dirty="0"/>
          </a:p>
          <a:p>
            <a:r>
              <a:rPr lang="en-US" dirty="0"/>
              <a:t>Prompts that give LLMs many tasks at once may result in suboptimal performance.</a:t>
            </a:r>
          </a:p>
          <a:p>
            <a:pPr lvl="1"/>
            <a:r>
              <a:rPr lang="en-US" dirty="0"/>
              <a:t>Difficult  to identify what are the most important parts of the task.</a:t>
            </a:r>
          </a:p>
          <a:p>
            <a:pPr lvl="1"/>
            <a:r>
              <a:rPr lang="en-US" dirty="0"/>
              <a:t>May do some tasks well and others poorly; or all only moderately well.</a:t>
            </a:r>
          </a:p>
          <a:p>
            <a:pPr lvl="1"/>
            <a:r>
              <a:rPr lang="en-US" dirty="0"/>
              <a:t>Some newer models (“reasoning models”) are trying to explicitly address this limitation.</a:t>
            </a:r>
          </a:p>
          <a:p>
            <a:pPr marL="0" indent="0">
              <a:buNone/>
            </a:pPr>
            <a:endParaRPr lang="en-US" dirty="0"/>
          </a:p>
        </p:txBody>
      </p:sp>
      <p:sp>
        <p:nvSpPr>
          <p:cNvPr id="4" name="Slide Number Placeholder 3">
            <a:extLst>
              <a:ext uri="{FF2B5EF4-FFF2-40B4-BE49-F238E27FC236}">
                <a16:creationId xmlns:a16="http://schemas.microsoft.com/office/drawing/2014/main" id="{CECAE48C-70FC-F1BD-8055-E8426BF20195}"/>
              </a:ext>
            </a:extLst>
          </p:cNvPr>
          <p:cNvSpPr>
            <a:spLocks noGrp="1"/>
          </p:cNvSpPr>
          <p:nvPr>
            <p:ph type="sldNum" sz="quarter" idx="12"/>
          </p:nvPr>
        </p:nvSpPr>
        <p:spPr/>
        <p:txBody>
          <a:bodyPr/>
          <a:lstStyle/>
          <a:p>
            <a:fld id="{EFED11C7-8F2B-4FDD-B1D8-6A3CB9D47A86}" type="slidenum">
              <a:rPr lang="en-US" smtClean="0"/>
              <a:t>15</a:t>
            </a:fld>
            <a:endParaRPr lang="en-US"/>
          </a:p>
        </p:txBody>
      </p:sp>
    </p:spTree>
    <p:extLst>
      <p:ext uri="{BB962C8B-B14F-4D97-AF65-F5344CB8AC3E}">
        <p14:creationId xmlns:p14="http://schemas.microsoft.com/office/powerpoint/2010/main" val="3373120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CB56A-1E1A-E6EA-4FB6-5F8A6E710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9093B1-8CCC-C6AA-F57C-46384EFBA371}"/>
              </a:ext>
            </a:extLst>
          </p:cNvPr>
          <p:cNvSpPr>
            <a:spLocks noGrp="1"/>
          </p:cNvSpPr>
          <p:nvPr>
            <p:ph type="title"/>
          </p:nvPr>
        </p:nvSpPr>
        <p:spPr/>
        <p:txBody>
          <a:bodyPr/>
          <a:lstStyle/>
          <a:p>
            <a:r>
              <a:rPr lang="en-US"/>
              <a:t>Attention</a:t>
            </a:r>
            <a:endParaRPr lang="en-US" dirty="0"/>
          </a:p>
        </p:txBody>
      </p:sp>
      <p:sp>
        <p:nvSpPr>
          <p:cNvPr id="3" name="Content Placeholder 2">
            <a:extLst>
              <a:ext uri="{FF2B5EF4-FFF2-40B4-BE49-F238E27FC236}">
                <a16:creationId xmlns:a16="http://schemas.microsoft.com/office/drawing/2014/main" id="{DCCC6FCE-7130-BD5E-66CE-6AEB91A4500B}"/>
              </a:ext>
            </a:extLst>
          </p:cNvPr>
          <p:cNvSpPr>
            <a:spLocks noGrp="1"/>
          </p:cNvSpPr>
          <p:nvPr>
            <p:ph idx="1"/>
          </p:nvPr>
        </p:nvSpPr>
        <p:spPr>
          <a:xfrm>
            <a:off x="838200" y="1825624"/>
            <a:ext cx="10515600" cy="5032375"/>
          </a:xfrm>
        </p:spPr>
        <p:txBody>
          <a:bodyPr>
            <a:normAutofit/>
          </a:bodyPr>
          <a:lstStyle/>
          <a:p>
            <a:r>
              <a:rPr lang="en-US" dirty="0"/>
              <a:t>The attention can also be impacted by the length of the conversation you have (when using the chatbot versions of Gen AI Models)</a:t>
            </a:r>
          </a:p>
          <a:p>
            <a:endParaRPr lang="en-US" sz="2000" dirty="0"/>
          </a:p>
          <a:p>
            <a:r>
              <a:rPr lang="en-US" dirty="0"/>
              <a:t>May start the conversation well, but “forget” important parts later</a:t>
            </a:r>
          </a:p>
          <a:p>
            <a:pPr lvl="1"/>
            <a:r>
              <a:rPr lang="en-US" dirty="0"/>
              <a:t>Can be a problem when building a Gen AI model to act as a standardized patient (or similar role)</a:t>
            </a:r>
          </a:p>
          <a:p>
            <a:endParaRPr lang="en-US" sz="2000" dirty="0"/>
          </a:p>
          <a:p>
            <a:r>
              <a:rPr lang="en-US" dirty="0"/>
              <a:t>Alternatively, the Gen AI model can also fixate (over-attend) to details that you didn’t intend to be important and unnecessarily carry those forward in the conversation</a:t>
            </a:r>
          </a:p>
          <a:p>
            <a:pPr lvl="1"/>
            <a:r>
              <a:rPr lang="en-US" dirty="0"/>
              <a:t>Can be mitigated with subsequent prompts – provide it with feedback!</a:t>
            </a:r>
          </a:p>
          <a:p>
            <a:pPr marL="0" indent="0">
              <a:buNone/>
            </a:pPr>
            <a:endParaRPr lang="en-US" dirty="0"/>
          </a:p>
        </p:txBody>
      </p:sp>
      <p:sp>
        <p:nvSpPr>
          <p:cNvPr id="4" name="Slide Number Placeholder 3">
            <a:extLst>
              <a:ext uri="{FF2B5EF4-FFF2-40B4-BE49-F238E27FC236}">
                <a16:creationId xmlns:a16="http://schemas.microsoft.com/office/drawing/2014/main" id="{D425DBC7-D80A-292B-16E6-8CD28D6403DE}"/>
              </a:ext>
            </a:extLst>
          </p:cNvPr>
          <p:cNvSpPr>
            <a:spLocks noGrp="1"/>
          </p:cNvSpPr>
          <p:nvPr>
            <p:ph type="sldNum" sz="quarter" idx="12"/>
          </p:nvPr>
        </p:nvSpPr>
        <p:spPr/>
        <p:txBody>
          <a:bodyPr/>
          <a:lstStyle/>
          <a:p>
            <a:fld id="{EFED11C7-8F2B-4FDD-B1D8-6A3CB9D47A86}" type="slidenum">
              <a:rPr lang="en-US" smtClean="0"/>
              <a:t>16</a:t>
            </a:fld>
            <a:endParaRPr lang="en-US"/>
          </a:p>
        </p:txBody>
      </p:sp>
    </p:spTree>
    <p:extLst>
      <p:ext uri="{BB962C8B-B14F-4D97-AF65-F5344CB8AC3E}">
        <p14:creationId xmlns:p14="http://schemas.microsoft.com/office/powerpoint/2010/main" val="1760913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4E04B-9BEC-F649-3086-4EDB0E00471D}"/>
              </a:ext>
            </a:extLst>
          </p:cNvPr>
          <p:cNvSpPr>
            <a:spLocks noGrp="1"/>
          </p:cNvSpPr>
          <p:nvPr>
            <p:ph type="title"/>
          </p:nvPr>
        </p:nvSpPr>
        <p:spPr/>
        <p:txBody>
          <a:bodyPr/>
          <a:lstStyle/>
          <a:p>
            <a:pPr algn="ctr"/>
            <a:r>
              <a:rPr lang="en-US" dirty="0"/>
              <a:t>Prompt Engineering</a:t>
            </a:r>
          </a:p>
        </p:txBody>
      </p:sp>
      <p:sp>
        <p:nvSpPr>
          <p:cNvPr id="3" name="Content Placeholder 2">
            <a:extLst>
              <a:ext uri="{FF2B5EF4-FFF2-40B4-BE49-F238E27FC236}">
                <a16:creationId xmlns:a16="http://schemas.microsoft.com/office/drawing/2014/main" id="{E22B4161-3C2B-C7E0-B009-E6784E367041}"/>
              </a:ext>
            </a:extLst>
          </p:cNvPr>
          <p:cNvSpPr>
            <a:spLocks noGrp="1"/>
          </p:cNvSpPr>
          <p:nvPr>
            <p:ph idx="1"/>
          </p:nvPr>
        </p:nvSpPr>
        <p:spPr>
          <a:xfrm>
            <a:off x="838200" y="1825624"/>
            <a:ext cx="10515600" cy="4667251"/>
          </a:xfrm>
        </p:spPr>
        <p:txBody>
          <a:bodyPr vert="horz" lIns="91440" tIns="45720" rIns="91440" bIns="45720" rtlCol="0" anchor="t">
            <a:normAutofit/>
          </a:bodyPr>
          <a:lstStyle/>
          <a:p>
            <a:pPr>
              <a:spcBef>
                <a:spcPts val="1800"/>
              </a:spcBef>
            </a:pPr>
            <a:r>
              <a:rPr lang="en-US" dirty="0"/>
              <a:t>There are ways to interact with GPTs that can result in more useful responses</a:t>
            </a:r>
          </a:p>
          <a:p>
            <a:pPr lvl="1"/>
            <a:r>
              <a:rPr lang="en-US" dirty="0"/>
              <a:t>Provide more context for what you would like the GPT to output</a:t>
            </a:r>
          </a:p>
          <a:p>
            <a:pPr lvl="1">
              <a:spcBef>
                <a:spcPts val="1800"/>
              </a:spcBef>
            </a:pPr>
            <a:r>
              <a:rPr lang="en-US" dirty="0"/>
              <a:t>Help activate more relevant connections in the network</a:t>
            </a:r>
          </a:p>
          <a:p>
            <a:pPr lvl="1">
              <a:buFont typeface="Courier New" panose="020B0604020202020204" pitchFamily="34" charset="0"/>
              <a:buChar char="o"/>
            </a:pPr>
            <a:endParaRPr lang="en-US" dirty="0"/>
          </a:p>
          <a:p>
            <a:pPr>
              <a:spcBef>
                <a:spcPts val="1800"/>
              </a:spcBef>
            </a:pPr>
            <a:r>
              <a:rPr lang="en-US" dirty="0"/>
              <a:t>We’re going to focus on two general strategies for prompting</a:t>
            </a:r>
          </a:p>
          <a:p>
            <a:pPr lvl="1">
              <a:spcBef>
                <a:spcPts val="1800"/>
              </a:spcBef>
            </a:pPr>
            <a:r>
              <a:rPr lang="en-US" dirty="0"/>
              <a:t>Prompt formulas</a:t>
            </a:r>
          </a:p>
          <a:p>
            <a:pPr lvl="2">
              <a:spcBef>
                <a:spcPts val="1800"/>
              </a:spcBef>
            </a:pPr>
            <a:r>
              <a:rPr lang="en-US" dirty="0"/>
              <a:t>Prompt refinement</a:t>
            </a:r>
          </a:p>
          <a:p>
            <a:pPr lvl="1">
              <a:spcBef>
                <a:spcPts val="1800"/>
              </a:spcBef>
            </a:pPr>
            <a:r>
              <a:rPr lang="en-US" dirty="0"/>
              <a:t>Prompt chaining / chain-of-thought prompting</a:t>
            </a:r>
            <a:endParaRPr lang="en-US" i="1" dirty="0"/>
          </a:p>
        </p:txBody>
      </p:sp>
      <p:sp>
        <p:nvSpPr>
          <p:cNvPr id="4" name="Slide Number Placeholder 3">
            <a:extLst>
              <a:ext uri="{FF2B5EF4-FFF2-40B4-BE49-F238E27FC236}">
                <a16:creationId xmlns:a16="http://schemas.microsoft.com/office/drawing/2014/main" id="{FCF86092-B033-6373-73FA-7063604F5CDA}"/>
              </a:ext>
            </a:extLst>
          </p:cNvPr>
          <p:cNvSpPr>
            <a:spLocks noGrp="1"/>
          </p:cNvSpPr>
          <p:nvPr>
            <p:ph type="sldNum" sz="quarter" idx="12"/>
          </p:nvPr>
        </p:nvSpPr>
        <p:spPr/>
        <p:txBody>
          <a:bodyPr/>
          <a:lstStyle/>
          <a:p>
            <a:fld id="{EFED11C7-8F2B-4FDD-B1D8-6A3CB9D47A86}" type="slidenum">
              <a:rPr lang="en-US" smtClean="0"/>
              <a:t>17</a:t>
            </a:fld>
            <a:endParaRPr lang="en-US"/>
          </a:p>
        </p:txBody>
      </p:sp>
    </p:spTree>
    <p:extLst>
      <p:ext uri="{BB962C8B-B14F-4D97-AF65-F5344CB8AC3E}">
        <p14:creationId xmlns:p14="http://schemas.microsoft.com/office/powerpoint/2010/main" val="2204539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cube with red and blue lights&#10;&#10;Description automatically generated">
            <a:extLst>
              <a:ext uri="{FF2B5EF4-FFF2-40B4-BE49-F238E27FC236}">
                <a16:creationId xmlns:a16="http://schemas.microsoft.com/office/drawing/2014/main" id="{F32B39EB-559E-D59E-7F0F-9573D3A75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205" y="-389680"/>
            <a:ext cx="7670241" cy="7670241"/>
          </a:xfrm>
          <a:prstGeom prst="rect">
            <a:avLst/>
          </a:prstGeom>
        </p:spPr>
      </p:pic>
      <p:pic>
        <p:nvPicPr>
          <p:cNvPr id="22" name="Picture 21" descr="A cube with blue spots&#10;&#10;Description automatically generated">
            <a:extLst>
              <a:ext uri="{FF2B5EF4-FFF2-40B4-BE49-F238E27FC236}">
                <a16:creationId xmlns:a16="http://schemas.microsoft.com/office/drawing/2014/main" id="{D16A3A49-FE90-671E-557E-FD75F49EA3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961" y="-548133"/>
            <a:ext cx="7670241" cy="7670241"/>
          </a:xfrm>
          <a:prstGeom prst="rect">
            <a:avLst/>
          </a:prstGeom>
        </p:spPr>
      </p:pic>
      <p:sp>
        <p:nvSpPr>
          <p:cNvPr id="2" name="Slide Number Placeholder 1">
            <a:extLst>
              <a:ext uri="{FF2B5EF4-FFF2-40B4-BE49-F238E27FC236}">
                <a16:creationId xmlns:a16="http://schemas.microsoft.com/office/drawing/2014/main" id="{0ADE3350-B2C5-6692-0B30-9AD25468C61E}"/>
              </a:ext>
            </a:extLst>
          </p:cNvPr>
          <p:cNvSpPr>
            <a:spLocks noGrp="1"/>
          </p:cNvSpPr>
          <p:nvPr>
            <p:ph type="sldNum" sz="quarter" idx="12"/>
          </p:nvPr>
        </p:nvSpPr>
        <p:spPr/>
        <p:txBody>
          <a:bodyPr/>
          <a:lstStyle/>
          <a:p>
            <a:fld id="{EFED11C7-8F2B-4FDD-B1D8-6A3CB9D47A86}" type="slidenum">
              <a:rPr lang="en-US" smtClean="0"/>
              <a:t>18</a:t>
            </a:fld>
            <a:endParaRPr lang="en-US"/>
          </a:p>
        </p:txBody>
      </p:sp>
      <p:sp>
        <p:nvSpPr>
          <p:cNvPr id="8" name="TextBox 7">
            <a:extLst>
              <a:ext uri="{FF2B5EF4-FFF2-40B4-BE49-F238E27FC236}">
                <a16:creationId xmlns:a16="http://schemas.microsoft.com/office/drawing/2014/main" id="{DAB67CBB-7368-9C9C-02BC-DBA4041E3BFB}"/>
              </a:ext>
            </a:extLst>
          </p:cNvPr>
          <p:cNvSpPr txBox="1"/>
          <p:nvPr/>
        </p:nvSpPr>
        <p:spPr>
          <a:xfrm>
            <a:off x="1682634" y="503593"/>
            <a:ext cx="2740430" cy="400110"/>
          </a:xfrm>
          <a:prstGeom prst="rect">
            <a:avLst/>
          </a:prstGeom>
          <a:noFill/>
        </p:spPr>
        <p:txBody>
          <a:bodyPr wrap="none" rtlCol="0">
            <a:spAutoFit/>
          </a:bodyPr>
          <a:lstStyle/>
          <a:p>
            <a:r>
              <a:rPr lang="en-US" sz="2000"/>
              <a:t>Pre-trained parameters</a:t>
            </a:r>
          </a:p>
        </p:txBody>
      </p:sp>
      <p:sp>
        <p:nvSpPr>
          <p:cNvPr id="9" name="TextBox 8">
            <a:extLst>
              <a:ext uri="{FF2B5EF4-FFF2-40B4-BE49-F238E27FC236}">
                <a16:creationId xmlns:a16="http://schemas.microsoft.com/office/drawing/2014/main" id="{28D2E6ED-0E9E-7A04-5374-9D415B75C286}"/>
              </a:ext>
            </a:extLst>
          </p:cNvPr>
          <p:cNvSpPr txBox="1"/>
          <p:nvPr/>
        </p:nvSpPr>
        <p:spPr>
          <a:xfrm>
            <a:off x="7639929" y="503593"/>
            <a:ext cx="2470035" cy="400110"/>
          </a:xfrm>
          <a:prstGeom prst="rect">
            <a:avLst/>
          </a:prstGeom>
          <a:noFill/>
        </p:spPr>
        <p:txBody>
          <a:bodyPr wrap="none" rtlCol="0">
            <a:spAutoFit/>
          </a:bodyPr>
          <a:lstStyle/>
          <a:p>
            <a:r>
              <a:rPr lang="en-US" sz="2000"/>
              <a:t>Updated parameters</a:t>
            </a:r>
          </a:p>
        </p:txBody>
      </p:sp>
      <p:sp>
        <p:nvSpPr>
          <p:cNvPr id="10" name="TextBox 9">
            <a:extLst>
              <a:ext uri="{FF2B5EF4-FFF2-40B4-BE49-F238E27FC236}">
                <a16:creationId xmlns:a16="http://schemas.microsoft.com/office/drawing/2014/main" id="{9C0DE9FF-0C52-9675-46C5-F077FDE0DD41}"/>
              </a:ext>
            </a:extLst>
          </p:cNvPr>
          <p:cNvSpPr txBox="1"/>
          <p:nvPr/>
        </p:nvSpPr>
        <p:spPr>
          <a:xfrm>
            <a:off x="5339684" y="508422"/>
            <a:ext cx="999376" cy="400110"/>
          </a:xfrm>
          <a:prstGeom prst="rect">
            <a:avLst/>
          </a:prstGeom>
          <a:noFill/>
        </p:spPr>
        <p:txBody>
          <a:bodyPr wrap="none" rtlCol="0">
            <a:spAutoFit/>
          </a:bodyPr>
          <a:lstStyle/>
          <a:p>
            <a:r>
              <a:rPr lang="en-US" sz="2000"/>
              <a:t>Prompt</a:t>
            </a:r>
          </a:p>
        </p:txBody>
      </p:sp>
      <p:sp>
        <p:nvSpPr>
          <p:cNvPr id="11" name="TextBox 10">
            <a:extLst>
              <a:ext uri="{FF2B5EF4-FFF2-40B4-BE49-F238E27FC236}">
                <a16:creationId xmlns:a16="http://schemas.microsoft.com/office/drawing/2014/main" id="{6B744A47-B888-103E-B2A0-F198C7FACA07}"/>
              </a:ext>
            </a:extLst>
          </p:cNvPr>
          <p:cNvSpPr txBox="1"/>
          <p:nvPr/>
        </p:nvSpPr>
        <p:spPr>
          <a:xfrm>
            <a:off x="11037949" y="503593"/>
            <a:ext cx="968535" cy="400110"/>
          </a:xfrm>
          <a:prstGeom prst="rect">
            <a:avLst/>
          </a:prstGeom>
          <a:noFill/>
        </p:spPr>
        <p:txBody>
          <a:bodyPr wrap="none" rtlCol="0">
            <a:spAutoFit/>
          </a:bodyPr>
          <a:lstStyle/>
          <a:p>
            <a:r>
              <a:rPr lang="en-US" sz="2000"/>
              <a:t>Output</a:t>
            </a:r>
          </a:p>
        </p:txBody>
      </p:sp>
      <p:cxnSp>
        <p:nvCxnSpPr>
          <p:cNvPr id="13" name="Straight Arrow Connector 12">
            <a:extLst>
              <a:ext uri="{FF2B5EF4-FFF2-40B4-BE49-F238E27FC236}">
                <a16:creationId xmlns:a16="http://schemas.microsoft.com/office/drawing/2014/main" id="{8D9CF5D4-BCFF-D980-7B58-2CB87A39B4AB}"/>
              </a:ext>
            </a:extLst>
          </p:cNvPr>
          <p:cNvCxnSpPr/>
          <p:nvPr/>
        </p:nvCxnSpPr>
        <p:spPr>
          <a:xfrm>
            <a:off x="4599709" y="698919"/>
            <a:ext cx="62896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1A1601A9-0830-C3F9-05B5-32730CBF4F37}"/>
              </a:ext>
            </a:extLst>
          </p:cNvPr>
          <p:cNvCxnSpPr/>
          <p:nvPr/>
        </p:nvCxnSpPr>
        <p:spPr>
          <a:xfrm>
            <a:off x="6622473" y="708477"/>
            <a:ext cx="62896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BAF13B2-77A9-CFCF-BD8E-C3958C43AD08}"/>
              </a:ext>
            </a:extLst>
          </p:cNvPr>
          <p:cNvCxnSpPr>
            <a:cxnSpLocks/>
          </p:cNvCxnSpPr>
          <p:nvPr/>
        </p:nvCxnSpPr>
        <p:spPr>
          <a:xfrm>
            <a:off x="10261608" y="708477"/>
            <a:ext cx="62896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4" name="Picture 23" descr="A group of blue circles&#10;&#10;Description automatically generated with medium confidence">
            <a:extLst>
              <a:ext uri="{FF2B5EF4-FFF2-40B4-BE49-F238E27FC236}">
                <a16:creationId xmlns:a16="http://schemas.microsoft.com/office/drawing/2014/main" id="{EE1664AB-2BAC-BFC7-C169-9C3A6C8BC1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3408" y="1000547"/>
            <a:ext cx="1385722" cy="4572880"/>
          </a:xfrm>
          <a:prstGeom prst="rect">
            <a:avLst/>
          </a:prstGeom>
        </p:spPr>
      </p:pic>
      <p:pic>
        <p:nvPicPr>
          <p:cNvPr id="26" name="Picture 25" descr="A blurry image of a blue ball&#10;&#10;Description automatically generated">
            <a:extLst>
              <a:ext uri="{FF2B5EF4-FFF2-40B4-BE49-F238E27FC236}">
                <a16:creationId xmlns:a16="http://schemas.microsoft.com/office/drawing/2014/main" id="{AA1C3851-2D9A-4686-950A-40CC01B8B3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2574" y="1000547"/>
            <a:ext cx="1385722" cy="4572880"/>
          </a:xfrm>
          <a:prstGeom prst="rect">
            <a:avLst/>
          </a:prstGeom>
        </p:spPr>
      </p:pic>
      <p:sp>
        <p:nvSpPr>
          <p:cNvPr id="3" name="Oval 2">
            <a:extLst>
              <a:ext uri="{FF2B5EF4-FFF2-40B4-BE49-F238E27FC236}">
                <a16:creationId xmlns:a16="http://schemas.microsoft.com/office/drawing/2014/main" id="{4AB7A544-1C91-BA67-7CD8-9962AF1A15D5}"/>
              </a:ext>
            </a:extLst>
          </p:cNvPr>
          <p:cNvSpPr/>
          <p:nvPr/>
        </p:nvSpPr>
        <p:spPr>
          <a:xfrm>
            <a:off x="4358490" y="184506"/>
            <a:ext cx="2740430" cy="6354406"/>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81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75B8-AA54-765D-49C0-95617B8C24C4}"/>
              </a:ext>
            </a:extLst>
          </p:cNvPr>
          <p:cNvSpPr>
            <a:spLocks noGrp="1"/>
          </p:cNvSpPr>
          <p:nvPr>
            <p:ph type="title"/>
          </p:nvPr>
        </p:nvSpPr>
        <p:spPr/>
        <p:txBody>
          <a:bodyPr/>
          <a:lstStyle/>
          <a:p>
            <a:r>
              <a:rPr lang="en-US" dirty="0"/>
              <a:t>“Degrees of Freedom” in LLM Prompts</a:t>
            </a:r>
          </a:p>
        </p:txBody>
      </p:sp>
      <p:sp>
        <p:nvSpPr>
          <p:cNvPr id="3" name="Content Placeholder 2">
            <a:extLst>
              <a:ext uri="{FF2B5EF4-FFF2-40B4-BE49-F238E27FC236}">
                <a16:creationId xmlns:a16="http://schemas.microsoft.com/office/drawing/2014/main" id="{59A83ECF-7906-FEE2-ED05-E620F2802374}"/>
              </a:ext>
            </a:extLst>
          </p:cNvPr>
          <p:cNvSpPr>
            <a:spLocks noGrp="1"/>
          </p:cNvSpPr>
          <p:nvPr>
            <p:ph idx="1"/>
          </p:nvPr>
        </p:nvSpPr>
        <p:spPr>
          <a:xfrm>
            <a:off x="838200" y="1825625"/>
            <a:ext cx="10515600" cy="1773610"/>
          </a:xfrm>
        </p:spPr>
        <p:txBody>
          <a:bodyPr/>
          <a:lstStyle/>
          <a:p>
            <a:r>
              <a:rPr lang="en-US" dirty="0"/>
              <a:t>When prompting an LLM, any detail you don’t explicitly specify will be inferred by the model.</a:t>
            </a:r>
          </a:p>
          <a:p>
            <a:pPr lvl="1"/>
            <a:r>
              <a:rPr lang="en-US" dirty="0"/>
              <a:t>Good = want general creative help</a:t>
            </a:r>
          </a:p>
          <a:p>
            <a:pPr lvl="1"/>
            <a:r>
              <a:rPr lang="en-US" dirty="0"/>
              <a:t>Bad = have a specific assessment point in mind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indent="0">
              <a:buNone/>
            </a:pPr>
            <a:endParaRPr lang="en-US" dirty="0"/>
          </a:p>
        </p:txBody>
      </p:sp>
      <p:pic>
        <p:nvPicPr>
          <p:cNvPr id="6" name="Picture 5">
            <a:extLst>
              <a:ext uri="{FF2B5EF4-FFF2-40B4-BE49-F238E27FC236}">
                <a16:creationId xmlns:a16="http://schemas.microsoft.com/office/drawing/2014/main" id="{339CD3E5-DE96-44E8-4ED8-3172B2D25DAA}"/>
              </a:ext>
            </a:extLst>
          </p:cNvPr>
          <p:cNvPicPr>
            <a:picLocks noChangeAspect="1"/>
          </p:cNvPicPr>
          <p:nvPr/>
        </p:nvPicPr>
        <p:blipFill>
          <a:blip r:embed="rId2"/>
          <a:stretch>
            <a:fillRect/>
          </a:stretch>
        </p:blipFill>
        <p:spPr>
          <a:xfrm>
            <a:off x="3367633" y="3734172"/>
            <a:ext cx="5456734" cy="2543741"/>
          </a:xfrm>
          <a:prstGeom prst="rect">
            <a:avLst/>
          </a:prstGeom>
          <a:ln>
            <a:solidFill>
              <a:schemeClr val="accent1"/>
            </a:solidFill>
          </a:ln>
        </p:spPr>
      </p:pic>
      <p:sp>
        <p:nvSpPr>
          <p:cNvPr id="7" name="TextBox 6">
            <a:extLst>
              <a:ext uri="{FF2B5EF4-FFF2-40B4-BE49-F238E27FC236}">
                <a16:creationId xmlns:a16="http://schemas.microsoft.com/office/drawing/2014/main" id="{147B6074-1C9F-DD6F-50F5-BABD7E1598A8}"/>
              </a:ext>
            </a:extLst>
          </p:cNvPr>
          <p:cNvSpPr txBox="1"/>
          <p:nvPr/>
        </p:nvSpPr>
        <p:spPr>
          <a:xfrm>
            <a:off x="2744249" y="6412850"/>
            <a:ext cx="6703502" cy="307777"/>
          </a:xfrm>
          <a:prstGeom prst="rect">
            <a:avLst/>
          </a:prstGeom>
          <a:noFill/>
        </p:spPr>
        <p:txBody>
          <a:bodyPr wrap="none" rtlCol="0">
            <a:spAutoFit/>
          </a:bodyPr>
          <a:lstStyle/>
          <a:p>
            <a:r>
              <a:rPr lang="en-US" sz="1400" dirty="0">
                <a:hlinkClick r:id="rId3"/>
              </a:rPr>
              <a:t>https://madlibs.com/wp-content/uploads/2024/06/VacationFun_ML_2009_pg15.pdf</a:t>
            </a:r>
            <a:r>
              <a:rPr lang="en-US" sz="1400" dirty="0"/>
              <a:t> </a:t>
            </a:r>
          </a:p>
        </p:txBody>
      </p:sp>
    </p:spTree>
    <p:extLst>
      <p:ext uri="{BB962C8B-B14F-4D97-AF65-F5344CB8AC3E}">
        <p14:creationId xmlns:p14="http://schemas.microsoft.com/office/powerpoint/2010/main" val="8581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29E41-CC66-A23E-F216-486C3E5FB855}"/>
              </a:ext>
            </a:extLst>
          </p:cNvPr>
          <p:cNvSpPr>
            <a:spLocks noGrp="1"/>
          </p:cNvSpPr>
          <p:nvPr>
            <p:ph type="title"/>
          </p:nvPr>
        </p:nvSpPr>
        <p:spPr/>
        <p:txBody>
          <a:bodyPr/>
          <a:lstStyle/>
          <a:p>
            <a:r>
              <a:rPr lang="en-US"/>
              <a:t>Disclaimer</a:t>
            </a:r>
          </a:p>
        </p:txBody>
      </p:sp>
      <p:sp>
        <p:nvSpPr>
          <p:cNvPr id="3" name="Content Placeholder 2">
            <a:extLst>
              <a:ext uri="{FF2B5EF4-FFF2-40B4-BE49-F238E27FC236}">
                <a16:creationId xmlns:a16="http://schemas.microsoft.com/office/drawing/2014/main" id="{E206C43A-6F0D-19E0-E7A9-C811A715216D}"/>
              </a:ext>
            </a:extLst>
          </p:cNvPr>
          <p:cNvSpPr>
            <a:spLocks noGrp="1"/>
          </p:cNvSpPr>
          <p:nvPr>
            <p:ph idx="1"/>
          </p:nvPr>
        </p:nvSpPr>
        <p:spPr/>
        <p:txBody>
          <a:bodyPr/>
          <a:lstStyle/>
          <a:p>
            <a:pPr marL="0" indent="0">
              <a:buNone/>
            </a:pPr>
            <a:r>
              <a:rPr lang="en-US" b="0" i="0">
                <a:solidFill>
                  <a:srgbClr val="0D0D0D"/>
                </a:solidFill>
                <a:effectLst/>
                <a:latin typeface="Söhne"/>
              </a:rPr>
              <a:t>The information presented in this document/presentation is solely for informational purposes and does not necessarily reflect the official stance or views of NBME. The opinions expressed herein are those of the authors/presenters and may not represent the views or policies of NBME. While every effort has been made to ensure the accuracy and reliability of the information provided, NBME makes no representations or warranties of any kind, express or implied, about the completeness, accuracy, reliability, suitability, or availability with respect to the content contained herein. Any reliance you place on such information is therefore strictly at your own risk.</a:t>
            </a:r>
            <a:endParaRPr lang="en-US"/>
          </a:p>
        </p:txBody>
      </p:sp>
      <p:sp>
        <p:nvSpPr>
          <p:cNvPr id="4" name="Slide Number Placeholder 3">
            <a:extLst>
              <a:ext uri="{FF2B5EF4-FFF2-40B4-BE49-F238E27FC236}">
                <a16:creationId xmlns:a16="http://schemas.microsoft.com/office/drawing/2014/main" id="{F6DA48F5-2812-AA42-DC3D-C7F42AEB26ED}"/>
              </a:ext>
            </a:extLst>
          </p:cNvPr>
          <p:cNvSpPr>
            <a:spLocks noGrp="1"/>
          </p:cNvSpPr>
          <p:nvPr>
            <p:ph type="sldNum" sz="quarter" idx="12"/>
          </p:nvPr>
        </p:nvSpPr>
        <p:spPr/>
        <p:txBody>
          <a:bodyPr/>
          <a:lstStyle/>
          <a:p>
            <a:fld id="{EFED11C7-8F2B-4FDD-B1D8-6A3CB9D47A86}" type="slidenum">
              <a:rPr lang="en-US" smtClean="0"/>
              <a:t>2</a:t>
            </a:fld>
            <a:endParaRPr lang="en-US"/>
          </a:p>
        </p:txBody>
      </p:sp>
    </p:spTree>
    <p:extLst>
      <p:ext uri="{BB962C8B-B14F-4D97-AF65-F5344CB8AC3E}">
        <p14:creationId xmlns:p14="http://schemas.microsoft.com/office/powerpoint/2010/main" val="264671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DD397-6E48-19D1-3B03-D9B3EB120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B62E54-A02C-52E7-FACC-34FBEA276982}"/>
              </a:ext>
            </a:extLst>
          </p:cNvPr>
          <p:cNvSpPr>
            <a:spLocks noGrp="1"/>
          </p:cNvSpPr>
          <p:nvPr>
            <p:ph type="title"/>
          </p:nvPr>
        </p:nvSpPr>
        <p:spPr/>
        <p:txBody>
          <a:bodyPr/>
          <a:lstStyle/>
          <a:p>
            <a:r>
              <a:rPr lang="en-US" dirty="0"/>
              <a:t>“Degrees of Freedom” in LLM Prompts</a:t>
            </a:r>
          </a:p>
        </p:txBody>
      </p:sp>
      <p:sp>
        <p:nvSpPr>
          <p:cNvPr id="3" name="Content Placeholder 2">
            <a:extLst>
              <a:ext uri="{FF2B5EF4-FFF2-40B4-BE49-F238E27FC236}">
                <a16:creationId xmlns:a16="http://schemas.microsoft.com/office/drawing/2014/main" id="{8AAB184A-7AB2-B1FD-CF5D-4E261805FA0D}"/>
              </a:ext>
            </a:extLst>
          </p:cNvPr>
          <p:cNvSpPr>
            <a:spLocks noGrp="1"/>
          </p:cNvSpPr>
          <p:nvPr>
            <p:ph idx="1"/>
          </p:nvPr>
        </p:nvSpPr>
        <p:spPr/>
        <p:txBody>
          <a:bodyPr/>
          <a:lstStyle/>
          <a:p>
            <a:r>
              <a:rPr lang="en-US" dirty="0"/>
              <a:t>Example: “Develop an assessment question about an illness that could be caused by two different organ systems.”</a:t>
            </a:r>
          </a:p>
          <a:p>
            <a:endParaRPr lang="en-US" dirty="0"/>
          </a:p>
          <a:p>
            <a:pPr marL="0" indent="0">
              <a:buNone/>
            </a:pPr>
            <a:r>
              <a:rPr lang="en-US" dirty="0"/>
              <a:t>What’s missing here?</a:t>
            </a:r>
          </a:p>
        </p:txBody>
      </p:sp>
    </p:spTree>
    <p:extLst>
      <p:ext uri="{BB962C8B-B14F-4D97-AF65-F5344CB8AC3E}">
        <p14:creationId xmlns:p14="http://schemas.microsoft.com/office/powerpoint/2010/main" val="1325825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DA569-AE5A-DBF3-FB20-7EDC358FC020}"/>
              </a:ext>
            </a:extLst>
          </p:cNvPr>
          <p:cNvSpPr>
            <a:spLocks noGrp="1"/>
          </p:cNvSpPr>
          <p:nvPr>
            <p:ph type="title"/>
          </p:nvPr>
        </p:nvSpPr>
        <p:spPr/>
        <p:txBody>
          <a:bodyPr>
            <a:noAutofit/>
          </a:bodyPr>
          <a:lstStyle/>
          <a:p>
            <a:pPr algn="ctr"/>
            <a:r>
              <a:rPr lang="en-US" sz="3600" dirty="0"/>
              <a:t>“Develop an assessment question about an illness that could be caused by two different organ systems.”</a:t>
            </a:r>
          </a:p>
        </p:txBody>
      </p:sp>
      <p:sp>
        <p:nvSpPr>
          <p:cNvPr id="3" name="Content Placeholder 2">
            <a:extLst>
              <a:ext uri="{FF2B5EF4-FFF2-40B4-BE49-F238E27FC236}">
                <a16:creationId xmlns:a16="http://schemas.microsoft.com/office/drawing/2014/main" id="{C276947F-2FD7-180E-709B-FCB1DE611C92}"/>
              </a:ext>
            </a:extLst>
          </p:cNvPr>
          <p:cNvSpPr>
            <a:spLocks noGrp="1"/>
          </p:cNvSpPr>
          <p:nvPr>
            <p:ph sz="half" idx="1"/>
          </p:nvPr>
        </p:nvSpPr>
        <p:spPr>
          <a:xfrm>
            <a:off x="838200" y="1825624"/>
            <a:ext cx="5181600" cy="5032375"/>
          </a:xfrm>
        </p:spPr>
        <p:txBody>
          <a:bodyPr>
            <a:normAutofit/>
          </a:bodyPr>
          <a:lstStyle/>
          <a:p>
            <a:r>
              <a:rPr lang="en-US" dirty="0"/>
              <a:t>Purpose of assessment</a:t>
            </a:r>
          </a:p>
          <a:p>
            <a:r>
              <a:rPr lang="en-US" dirty="0"/>
              <a:t>Level of learner</a:t>
            </a:r>
          </a:p>
          <a:p>
            <a:endParaRPr lang="en-US" dirty="0"/>
          </a:p>
          <a:p>
            <a:r>
              <a:rPr lang="en-US" dirty="0"/>
              <a:t>Difficulty</a:t>
            </a:r>
          </a:p>
          <a:p>
            <a:pPr lvl="1"/>
            <a:r>
              <a:rPr lang="en-US" dirty="0"/>
              <a:t>What makes it difficult?</a:t>
            </a:r>
          </a:p>
          <a:p>
            <a:endParaRPr lang="en-US" dirty="0"/>
          </a:p>
          <a:p>
            <a:r>
              <a:rPr lang="en-US" dirty="0"/>
              <a:t>Length / format of question</a:t>
            </a:r>
          </a:p>
          <a:p>
            <a:pPr lvl="1"/>
            <a:r>
              <a:rPr lang="en-US" dirty="0"/>
              <a:t>Multiple-choice?</a:t>
            </a:r>
          </a:p>
          <a:p>
            <a:pPr lvl="2"/>
            <a:r>
              <a:rPr lang="en-US" dirty="0"/>
              <a:t>Vignette-based?</a:t>
            </a:r>
          </a:p>
          <a:p>
            <a:pPr lvl="2"/>
            <a:r>
              <a:rPr lang="en-US" dirty="0"/>
              <a:t>Chart-based?</a:t>
            </a:r>
          </a:p>
          <a:p>
            <a:pPr lvl="1"/>
            <a:r>
              <a:rPr lang="en-US" dirty="0"/>
              <a:t>Written response?</a:t>
            </a:r>
          </a:p>
          <a:p>
            <a:pPr lvl="1"/>
            <a:endParaRPr lang="en-US" dirty="0"/>
          </a:p>
          <a:p>
            <a:endParaRPr lang="en-US" dirty="0"/>
          </a:p>
        </p:txBody>
      </p:sp>
      <p:sp>
        <p:nvSpPr>
          <p:cNvPr id="4" name="Content Placeholder 3">
            <a:extLst>
              <a:ext uri="{FF2B5EF4-FFF2-40B4-BE49-F238E27FC236}">
                <a16:creationId xmlns:a16="http://schemas.microsoft.com/office/drawing/2014/main" id="{23C58A8F-6079-131D-8F34-E4D9015F3D4F}"/>
              </a:ext>
            </a:extLst>
          </p:cNvPr>
          <p:cNvSpPr>
            <a:spLocks noGrp="1"/>
          </p:cNvSpPr>
          <p:nvPr>
            <p:ph sz="half" idx="2"/>
          </p:nvPr>
        </p:nvSpPr>
        <p:spPr>
          <a:xfrm>
            <a:off x="6172200" y="1825624"/>
            <a:ext cx="5181600" cy="5032375"/>
          </a:xfrm>
        </p:spPr>
        <p:txBody>
          <a:bodyPr>
            <a:normAutofit/>
          </a:bodyPr>
          <a:lstStyle/>
          <a:p>
            <a:r>
              <a:rPr lang="en-US" dirty="0"/>
              <a:t>Patient Characteristics</a:t>
            </a:r>
          </a:p>
          <a:p>
            <a:pPr lvl="1"/>
            <a:r>
              <a:rPr lang="en-US" dirty="0"/>
              <a:t>Age, Gender, Sex</a:t>
            </a:r>
          </a:p>
          <a:p>
            <a:pPr lvl="1"/>
            <a:r>
              <a:rPr lang="en-US" dirty="0"/>
              <a:t>HPI</a:t>
            </a:r>
          </a:p>
          <a:p>
            <a:pPr lvl="1"/>
            <a:r>
              <a:rPr lang="en-US" dirty="0"/>
              <a:t>PMH</a:t>
            </a:r>
          </a:p>
          <a:p>
            <a:endParaRPr lang="en-US" dirty="0"/>
          </a:p>
          <a:p>
            <a:r>
              <a:rPr lang="en-US" dirty="0"/>
              <a:t>The organ systems</a:t>
            </a:r>
          </a:p>
          <a:p>
            <a:r>
              <a:rPr lang="en-US" dirty="0"/>
              <a:t>Leading diagnosis? (“Truth”)</a:t>
            </a:r>
          </a:p>
          <a:p>
            <a:r>
              <a:rPr lang="en-US" dirty="0"/>
              <a:t>Specific illnesses</a:t>
            </a:r>
          </a:p>
          <a:p>
            <a:r>
              <a:rPr lang="en-US" dirty="0"/>
              <a:t>Method of differentiation</a:t>
            </a:r>
          </a:p>
          <a:p>
            <a:pPr lvl="1"/>
            <a:r>
              <a:rPr lang="en-US" dirty="0"/>
              <a:t>Dx test?</a:t>
            </a:r>
          </a:p>
          <a:p>
            <a:pPr lvl="1"/>
            <a:r>
              <a:rPr lang="en-US" dirty="0"/>
              <a:t>Other?</a:t>
            </a:r>
          </a:p>
          <a:p>
            <a:endParaRPr lang="en-US" dirty="0"/>
          </a:p>
          <a:p>
            <a:endParaRPr lang="en-US" dirty="0"/>
          </a:p>
        </p:txBody>
      </p:sp>
    </p:spTree>
    <p:extLst>
      <p:ext uri="{BB962C8B-B14F-4D97-AF65-F5344CB8AC3E}">
        <p14:creationId xmlns:p14="http://schemas.microsoft.com/office/powerpoint/2010/main" val="3473526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08777-C4C3-3F3F-F0F4-8470B0A581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99F32C-8B24-3F2F-5D0A-E454411597DF}"/>
              </a:ext>
            </a:extLst>
          </p:cNvPr>
          <p:cNvSpPr>
            <a:spLocks noGrp="1"/>
          </p:cNvSpPr>
          <p:nvPr>
            <p:ph type="title"/>
          </p:nvPr>
        </p:nvSpPr>
        <p:spPr/>
        <p:txBody>
          <a:bodyPr/>
          <a:lstStyle/>
          <a:p>
            <a:r>
              <a:rPr lang="en-US" dirty="0"/>
              <a:t>“Degrees of Freedom” in LLM Prompts</a:t>
            </a:r>
          </a:p>
        </p:txBody>
      </p:sp>
      <p:sp>
        <p:nvSpPr>
          <p:cNvPr id="3" name="Content Placeholder 2">
            <a:extLst>
              <a:ext uri="{FF2B5EF4-FFF2-40B4-BE49-F238E27FC236}">
                <a16:creationId xmlns:a16="http://schemas.microsoft.com/office/drawing/2014/main" id="{7B372DAA-BA2E-1A9C-4564-7DBBE8AD6B83}"/>
              </a:ext>
            </a:extLst>
          </p:cNvPr>
          <p:cNvSpPr>
            <a:spLocks noGrp="1"/>
          </p:cNvSpPr>
          <p:nvPr>
            <p:ph idx="1"/>
          </p:nvPr>
        </p:nvSpPr>
        <p:spPr/>
        <p:txBody>
          <a:bodyPr/>
          <a:lstStyle/>
          <a:p>
            <a:r>
              <a:rPr lang="en-US" dirty="0"/>
              <a:t>When prompting an LLM, any detail you don’t explicitly specify will be inferred by the model.</a:t>
            </a:r>
          </a:p>
          <a:p>
            <a:endParaRPr lang="en-US" dirty="0"/>
          </a:p>
          <a:p>
            <a:r>
              <a:rPr lang="en-US" dirty="0"/>
              <a:t>Example: “Develop an assessment question about an illness that could be caused by two different organ systems.”</a:t>
            </a:r>
          </a:p>
          <a:p>
            <a:endParaRPr lang="en-US" dirty="0"/>
          </a:p>
          <a:p>
            <a:r>
              <a:rPr lang="en-US" dirty="0"/>
              <a:t>Filling in these unknowns (“degrees of freedom”) when providing instructions to the LLM will increase the likelihood that the result will be closer to what you want.</a:t>
            </a:r>
          </a:p>
        </p:txBody>
      </p:sp>
    </p:spTree>
    <p:extLst>
      <p:ext uri="{BB962C8B-B14F-4D97-AF65-F5344CB8AC3E}">
        <p14:creationId xmlns:p14="http://schemas.microsoft.com/office/powerpoint/2010/main" val="3836372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CA275-064D-3846-3BFB-2E6037D1671D}"/>
              </a:ext>
            </a:extLst>
          </p:cNvPr>
          <p:cNvSpPr>
            <a:spLocks noGrp="1"/>
          </p:cNvSpPr>
          <p:nvPr>
            <p:ph type="title"/>
          </p:nvPr>
        </p:nvSpPr>
        <p:spPr/>
        <p:txBody>
          <a:bodyPr/>
          <a:lstStyle/>
          <a:p>
            <a:r>
              <a:rPr lang="en-US" dirty="0"/>
              <a:t>Prompt formulas</a:t>
            </a:r>
          </a:p>
        </p:txBody>
      </p:sp>
      <p:sp>
        <p:nvSpPr>
          <p:cNvPr id="3" name="Content Placeholder 2">
            <a:extLst>
              <a:ext uri="{FF2B5EF4-FFF2-40B4-BE49-F238E27FC236}">
                <a16:creationId xmlns:a16="http://schemas.microsoft.com/office/drawing/2014/main" id="{1056CEDE-030D-5EEF-1F36-2CF1D8555894}"/>
              </a:ext>
            </a:extLst>
          </p:cNvPr>
          <p:cNvSpPr>
            <a:spLocks noGrp="1"/>
          </p:cNvSpPr>
          <p:nvPr>
            <p:ph idx="1"/>
          </p:nvPr>
        </p:nvSpPr>
        <p:spPr/>
        <p:txBody>
          <a:bodyPr>
            <a:normAutofit/>
          </a:bodyPr>
          <a:lstStyle/>
          <a:p>
            <a:r>
              <a:rPr lang="en-US" dirty="0"/>
              <a:t>Structured guidelines or templates used to generate responses from language models like GPT-4o</a:t>
            </a:r>
          </a:p>
          <a:p>
            <a:pPr lvl="1"/>
            <a:r>
              <a:rPr lang="en-US" dirty="0"/>
              <a:t>Help shape the context, style, and content of the output</a:t>
            </a:r>
          </a:p>
        </p:txBody>
      </p:sp>
      <p:sp>
        <p:nvSpPr>
          <p:cNvPr id="4" name="Slide Number Placeholder 3">
            <a:extLst>
              <a:ext uri="{FF2B5EF4-FFF2-40B4-BE49-F238E27FC236}">
                <a16:creationId xmlns:a16="http://schemas.microsoft.com/office/drawing/2014/main" id="{07ED8BB0-80EC-3A1E-3178-1D2A4E31152D}"/>
              </a:ext>
            </a:extLst>
          </p:cNvPr>
          <p:cNvSpPr>
            <a:spLocks noGrp="1"/>
          </p:cNvSpPr>
          <p:nvPr>
            <p:ph type="sldNum" sz="quarter" idx="12"/>
          </p:nvPr>
        </p:nvSpPr>
        <p:spPr/>
        <p:txBody>
          <a:bodyPr/>
          <a:lstStyle/>
          <a:p>
            <a:fld id="{EFED11C7-8F2B-4FDD-B1D8-6A3CB9D47A86}" type="slidenum">
              <a:rPr lang="en-US" smtClean="0"/>
              <a:t>23</a:t>
            </a:fld>
            <a:endParaRPr lang="en-US"/>
          </a:p>
        </p:txBody>
      </p:sp>
    </p:spTree>
    <p:extLst>
      <p:ext uri="{BB962C8B-B14F-4D97-AF65-F5344CB8AC3E}">
        <p14:creationId xmlns:p14="http://schemas.microsoft.com/office/powerpoint/2010/main" val="2762326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5C1947-FE16-899A-DBCD-C27A58176320}"/>
              </a:ext>
            </a:extLst>
          </p:cNvPr>
          <p:cNvSpPr>
            <a:spLocks noGrp="1"/>
          </p:cNvSpPr>
          <p:nvPr>
            <p:ph type="sldNum" sz="quarter" idx="12"/>
          </p:nvPr>
        </p:nvSpPr>
        <p:spPr/>
        <p:txBody>
          <a:bodyPr/>
          <a:lstStyle/>
          <a:p>
            <a:fld id="{EFED11C7-8F2B-4FDD-B1D8-6A3CB9D47A86}" type="slidenum">
              <a:rPr lang="en-US" smtClean="0"/>
              <a:t>24</a:t>
            </a:fld>
            <a:endParaRPr lang="en-US"/>
          </a:p>
        </p:txBody>
      </p:sp>
      <p:sp>
        <p:nvSpPr>
          <p:cNvPr id="3" name="Rectangle 2">
            <a:extLst>
              <a:ext uri="{FF2B5EF4-FFF2-40B4-BE49-F238E27FC236}">
                <a16:creationId xmlns:a16="http://schemas.microsoft.com/office/drawing/2014/main" id="{1F6371F4-A6D2-1B59-DFBF-8F48938A93EC}"/>
              </a:ext>
            </a:extLst>
          </p:cNvPr>
          <p:cNvSpPr/>
          <p:nvPr/>
        </p:nvSpPr>
        <p:spPr>
          <a:xfrm>
            <a:off x="472120" y="53877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ROLE</a:t>
            </a:r>
          </a:p>
        </p:txBody>
      </p:sp>
      <p:sp>
        <p:nvSpPr>
          <p:cNvPr id="4" name="Rectangle 3">
            <a:extLst>
              <a:ext uri="{FF2B5EF4-FFF2-40B4-BE49-F238E27FC236}">
                <a16:creationId xmlns:a16="http://schemas.microsoft.com/office/drawing/2014/main" id="{8CAF803C-D2CD-81EE-0E80-92CD8F1C732B}"/>
              </a:ext>
            </a:extLst>
          </p:cNvPr>
          <p:cNvSpPr/>
          <p:nvPr/>
        </p:nvSpPr>
        <p:spPr>
          <a:xfrm>
            <a:off x="2793289" y="53877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TASK</a:t>
            </a:r>
          </a:p>
        </p:txBody>
      </p:sp>
      <p:sp>
        <p:nvSpPr>
          <p:cNvPr id="5" name="Rectangle 4">
            <a:extLst>
              <a:ext uri="{FF2B5EF4-FFF2-40B4-BE49-F238E27FC236}">
                <a16:creationId xmlns:a16="http://schemas.microsoft.com/office/drawing/2014/main" id="{19928B7F-845B-3A55-A4AB-118D7861900E}"/>
              </a:ext>
            </a:extLst>
          </p:cNvPr>
          <p:cNvSpPr/>
          <p:nvPr/>
        </p:nvSpPr>
        <p:spPr>
          <a:xfrm>
            <a:off x="5049982" y="53877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GOAL</a:t>
            </a:r>
          </a:p>
        </p:txBody>
      </p:sp>
      <p:sp>
        <p:nvSpPr>
          <p:cNvPr id="6" name="TextBox 5">
            <a:extLst>
              <a:ext uri="{FF2B5EF4-FFF2-40B4-BE49-F238E27FC236}">
                <a16:creationId xmlns:a16="http://schemas.microsoft.com/office/drawing/2014/main" id="{A8B74998-09E7-DBB2-5A22-457832202FC8}"/>
              </a:ext>
            </a:extLst>
          </p:cNvPr>
          <p:cNvSpPr txBox="1"/>
          <p:nvPr/>
        </p:nvSpPr>
        <p:spPr>
          <a:xfrm>
            <a:off x="422760" y="1720790"/>
            <a:ext cx="11251378" cy="1569660"/>
          </a:xfrm>
          <a:prstGeom prst="rect">
            <a:avLst/>
          </a:prstGeom>
          <a:noFill/>
        </p:spPr>
        <p:txBody>
          <a:bodyPr wrap="square" rtlCol="0">
            <a:spAutoFit/>
          </a:bodyPr>
          <a:lstStyle/>
          <a:p>
            <a:r>
              <a:rPr lang="en-US" sz="2400" b="1">
                <a:solidFill>
                  <a:schemeClr val="accent1"/>
                </a:solidFill>
              </a:rPr>
              <a:t>[</a:t>
            </a:r>
            <a:r>
              <a:rPr lang="en-US" sz="2400"/>
              <a:t>I am in my mid 40s and I am becoming more interested in film.</a:t>
            </a:r>
            <a:r>
              <a:rPr lang="en-US" sz="2400" b="1">
                <a:solidFill>
                  <a:schemeClr val="accent1"/>
                </a:solidFill>
              </a:rPr>
              <a:t>] [</a:t>
            </a:r>
            <a:r>
              <a:rPr lang="en-US" sz="2400"/>
              <a:t>I would like to learn more about the intersection of romance and sci-fi genres.</a:t>
            </a:r>
            <a:r>
              <a:rPr lang="en-US" sz="2400" b="1">
                <a:solidFill>
                  <a:schemeClr val="accent1"/>
                </a:solidFill>
              </a:rPr>
              <a:t>]</a:t>
            </a:r>
            <a:r>
              <a:rPr lang="en-US" sz="2400"/>
              <a:t> </a:t>
            </a:r>
            <a:r>
              <a:rPr lang="en-US" sz="2400" b="1">
                <a:solidFill>
                  <a:schemeClr val="accent1"/>
                </a:solidFill>
              </a:rPr>
              <a:t>[</a:t>
            </a:r>
            <a:r>
              <a:rPr lang="en-US" sz="2400"/>
              <a:t>Please suggest 10 popular movies in romance/sci-fi genre and provide details on why these movies are thought to be important or interesting.</a:t>
            </a:r>
            <a:r>
              <a:rPr lang="en-US" sz="2400" b="1">
                <a:solidFill>
                  <a:schemeClr val="accent1"/>
                </a:solidFill>
              </a:rPr>
              <a:t>]</a:t>
            </a:r>
            <a:endParaRPr lang="en-US" sz="2400"/>
          </a:p>
        </p:txBody>
      </p:sp>
      <p:sp>
        <p:nvSpPr>
          <p:cNvPr id="11" name="Rectangle 10">
            <a:extLst>
              <a:ext uri="{FF2B5EF4-FFF2-40B4-BE49-F238E27FC236}">
                <a16:creationId xmlns:a16="http://schemas.microsoft.com/office/drawing/2014/main" id="{C831A9E1-E811-F15D-3ADE-1FDEA2C69241}"/>
              </a:ext>
            </a:extLst>
          </p:cNvPr>
          <p:cNvSpPr/>
          <p:nvPr/>
        </p:nvSpPr>
        <p:spPr>
          <a:xfrm>
            <a:off x="521480" y="372039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ROLE</a:t>
            </a:r>
          </a:p>
        </p:txBody>
      </p:sp>
      <p:sp>
        <p:nvSpPr>
          <p:cNvPr id="12" name="Rectangle 11">
            <a:extLst>
              <a:ext uri="{FF2B5EF4-FFF2-40B4-BE49-F238E27FC236}">
                <a16:creationId xmlns:a16="http://schemas.microsoft.com/office/drawing/2014/main" id="{6B56FD0E-0BAB-B104-8423-D833E1E1FBD2}"/>
              </a:ext>
            </a:extLst>
          </p:cNvPr>
          <p:cNvSpPr/>
          <p:nvPr/>
        </p:nvSpPr>
        <p:spPr>
          <a:xfrm>
            <a:off x="2842649" y="372039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TASK</a:t>
            </a:r>
          </a:p>
        </p:txBody>
      </p:sp>
      <p:sp>
        <p:nvSpPr>
          <p:cNvPr id="13" name="Rectangle 12">
            <a:extLst>
              <a:ext uri="{FF2B5EF4-FFF2-40B4-BE49-F238E27FC236}">
                <a16:creationId xmlns:a16="http://schemas.microsoft.com/office/drawing/2014/main" id="{437B2117-E098-58BE-714F-8B9EE9C471BE}"/>
              </a:ext>
            </a:extLst>
          </p:cNvPr>
          <p:cNvSpPr/>
          <p:nvPr/>
        </p:nvSpPr>
        <p:spPr>
          <a:xfrm>
            <a:off x="5099342" y="372039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GOAL</a:t>
            </a:r>
          </a:p>
        </p:txBody>
      </p:sp>
      <p:sp>
        <p:nvSpPr>
          <p:cNvPr id="14" name="TextBox 13">
            <a:extLst>
              <a:ext uri="{FF2B5EF4-FFF2-40B4-BE49-F238E27FC236}">
                <a16:creationId xmlns:a16="http://schemas.microsoft.com/office/drawing/2014/main" id="{E8407A34-5B15-D0EA-0D73-B6D85225B2FF}"/>
              </a:ext>
            </a:extLst>
          </p:cNvPr>
          <p:cNvSpPr txBox="1"/>
          <p:nvPr/>
        </p:nvSpPr>
        <p:spPr>
          <a:xfrm>
            <a:off x="472120" y="4902410"/>
            <a:ext cx="11251378" cy="1569660"/>
          </a:xfrm>
          <a:prstGeom prst="rect">
            <a:avLst/>
          </a:prstGeom>
          <a:noFill/>
        </p:spPr>
        <p:txBody>
          <a:bodyPr wrap="square" lIns="91440" tIns="45720" rIns="91440" bIns="45720" rtlCol="0" anchor="t">
            <a:spAutoFit/>
          </a:bodyPr>
          <a:lstStyle/>
          <a:p>
            <a:r>
              <a:rPr lang="en-US" sz="2400" b="1">
                <a:solidFill>
                  <a:schemeClr val="accent1"/>
                </a:solidFill>
              </a:rPr>
              <a:t>[</a:t>
            </a:r>
            <a:r>
              <a:rPr lang="en-US" sz="2400"/>
              <a:t>I am organizing a conference</a:t>
            </a:r>
            <a:r>
              <a:rPr lang="en-US" sz="2400" b="1">
                <a:solidFill>
                  <a:schemeClr val="accent1"/>
                </a:solidFill>
              </a:rPr>
              <a:t>]</a:t>
            </a:r>
            <a:r>
              <a:rPr lang="en-US" sz="2400"/>
              <a:t>, and I would like help </a:t>
            </a:r>
            <a:r>
              <a:rPr lang="en-US" sz="2400" b="1">
                <a:solidFill>
                  <a:schemeClr val="accent1"/>
                </a:solidFill>
              </a:rPr>
              <a:t>[</a:t>
            </a:r>
            <a:r>
              <a:rPr lang="en-US" sz="2400"/>
              <a:t>developing icebreaker interactive sessions</a:t>
            </a:r>
            <a:r>
              <a:rPr lang="en-US" sz="2400" b="1">
                <a:solidFill>
                  <a:schemeClr val="accent1"/>
                </a:solidFill>
              </a:rPr>
              <a:t>]</a:t>
            </a:r>
            <a:r>
              <a:rPr lang="en-US" sz="2400"/>
              <a:t> for conference participants. </a:t>
            </a:r>
            <a:r>
              <a:rPr lang="en-US" sz="2400" b="1">
                <a:solidFill>
                  <a:schemeClr val="accent1"/>
                </a:solidFill>
              </a:rPr>
              <a:t>[</a:t>
            </a:r>
            <a:r>
              <a:rPr lang="en-US" sz="2400"/>
              <a:t>Please suggest 3 icebreaker interactive activities, and provide details such as timing, materials needed, and activity objectives. Suggest a 30-minute, 60-minute, and 90-minute activity.</a:t>
            </a:r>
            <a:r>
              <a:rPr lang="en-US" sz="2400" b="1">
                <a:solidFill>
                  <a:schemeClr val="accent1"/>
                </a:solidFill>
              </a:rPr>
              <a:t>]</a:t>
            </a:r>
            <a:endParaRPr lang="en-US" sz="2400">
              <a:solidFill>
                <a:schemeClr val="accent1"/>
              </a:solidFill>
            </a:endParaRPr>
          </a:p>
        </p:txBody>
      </p:sp>
    </p:spTree>
    <p:extLst>
      <p:ext uri="{BB962C8B-B14F-4D97-AF65-F5344CB8AC3E}">
        <p14:creationId xmlns:p14="http://schemas.microsoft.com/office/powerpoint/2010/main" val="260832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P spid="13" grpId="0" animBg="1"/>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8257EA-D0EC-5478-68ED-658F5E7B3EF6}"/>
              </a:ext>
            </a:extLst>
          </p:cNvPr>
          <p:cNvSpPr>
            <a:spLocks noGrp="1"/>
          </p:cNvSpPr>
          <p:nvPr>
            <p:ph type="sldNum" sz="quarter" idx="12"/>
          </p:nvPr>
        </p:nvSpPr>
        <p:spPr/>
        <p:txBody>
          <a:bodyPr/>
          <a:lstStyle/>
          <a:p>
            <a:fld id="{EFED11C7-8F2B-4FDD-B1D8-6A3CB9D47A86}" type="slidenum">
              <a:rPr lang="en-US" smtClean="0"/>
              <a:t>25</a:t>
            </a:fld>
            <a:endParaRPr lang="en-US"/>
          </a:p>
        </p:txBody>
      </p:sp>
      <p:sp>
        <p:nvSpPr>
          <p:cNvPr id="6" name="Rectangle 5">
            <a:extLst>
              <a:ext uri="{FF2B5EF4-FFF2-40B4-BE49-F238E27FC236}">
                <a16:creationId xmlns:a16="http://schemas.microsoft.com/office/drawing/2014/main" id="{84DFF2AE-2B5F-A019-7C2C-7BC5262C304E}"/>
              </a:ext>
            </a:extLst>
          </p:cNvPr>
          <p:cNvSpPr/>
          <p:nvPr/>
        </p:nvSpPr>
        <p:spPr>
          <a:xfrm>
            <a:off x="413084" y="562476"/>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CONTEXT</a:t>
            </a:r>
          </a:p>
        </p:txBody>
      </p:sp>
      <p:sp>
        <p:nvSpPr>
          <p:cNvPr id="7" name="Rectangle 6">
            <a:extLst>
              <a:ext uri="{FF2B5EF4-FFF2-40B4-BE49-F238E27FC236}">
                <a16:creationId xmlns:a16="http://schemas.microsoft.com/office/drawing/2014/main" id="{6AC9374F-181B-9523-039F-E680C662D316}"/>
              </a:ext>
            </a:extLst>
          </p:cNvPr>
          <p:cNvSpPr/>
          <p:nvPr/>
        </p:nvSpPr>
        <p:spPr>
          <a:xfrm>
            <a:off x="2734253" y="562476"/>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ACTION</a:t>
            </a:r>
          </a:p>
        </p:txBody>
      </p:sp>
      <p:sp>
        <p:nvSpPr>
          <p:cNvPr id="8" name="Rectangle 7">
            <a:extLst>
              <a:ext uri="{FF2B5EF4-FFF2-40B4-BE49-F238E27FC236}">
                <a16:creationId xmlns:a16="http://schemas.microsoft.com/office/drawing/2014/main" id="{55EA156F-31F0-E64E-B046-13D04B394733}"/>
              </a:ext>
            </a:extLst>
          </p:cNvPr>
          <p:cNvSpPr/>
          <p:nvPr/>
        </p:nvSpPr>
        <p:spPr>
          <a:xfrm>
            <a:off x="4990946" y="562476"/>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RESULT</a:t>
            </a:r>
          </a:p>
        </p:txBody>
      </p:sp>
      <p:sp>
        <p:nvSpPr>
          <p:cNvPr id="14" name="Rectangle 13">
            <a:extLst>
              <a:ext uri="{FF2B5EF4-FFF2-40B4-BE49-F238E27FC236}">
                <a16:creationId xmlns:a16="http://schemas.microsoft.com/office/drawing/2014/main" id="{E454B895-7645-E4C1-9C78-CF551D31C7D2}"/>
              </a:ext>
            </a:extLst>
          </p:cNvPr>
          <p:cNvSpPr/>
          <p:nvPr/>
        </p:nvSpPr>
        <p:spPr>
          <a:xfrm>
            <a:off x="7247639" y="562476"/>
            <a:ext cx="1981200" cy="1031630"/>
          </a:xfrm>
          <a:prstGeom prst="rect">
            <a:avLst/>
          </a:prstGeom>
          <a:effectLst>
            <a:glow rad="1397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EXAMPLE</a:t>
            </a:r>
          </a:p>
        </p:txBody>
      </p:sp>
      <p:sp>
        <p:nvSpPr>
          <p:cNvPr id="16" name="TextBox 15">
            <a:extLst>
              <a:ext uri="{FF2B5EF4-FFF2-40B4-BE49-F238E27FC236}">
                <a16:creationId xmlns:a16="http://schemas.microsoft.com/office/drawing/2014/main" id="{4D632E03-E485-5D17-34D0-0DEDB87776A2}"/>
              </a:ext>
            </a:extLst>
          </p:cNvPr>
          <p:cNvSpPr txBox="1"/>
          <p:nvPr/>
        </p:nvSpPr>
        <p:spPr>
          <a:xfrm>
            <a:off x="425116" y="1815753"/>
            <a:ext cx="11251378" cy="4524315"/>
          </a:xfrm>
          <a:prstGeom prst="rect">
            <a:avLst/>
          </a:prstGeom>
          <a:noFill/>
        </p:spPr>
        <p:txBody>
          <a:bodyPr wrap="square" rtlCol="0">
            <a:spAutoFit/>
          </a:bodyPr>
          <a:lstStyle/>
          <a:p>
            <a:r>
              <a:rPr lang="en-US" sz="3200" b="1" dirty="0">
                <a:solidFill>
                  <a:schemeClr val="accent1"/>
                </a:solidFill>
              </a:rPr>
              <a:t>[</a:t>
            </a:r>
            <a:r>
              <a:rPr lang="en-US" sz="3200" dirty="0"/>
              <a:t>I work in medical education</a:t>
            </a:r>
            <a:r>
              <a:rPr lang="en-US" sz="3200" b="1" dirty="0">
                <a:solidFill>
                  <a:schemeClr val="accent1"/>
                </a:solidFill>
              </a:rPr>
              <a:t>]</a:t>
            </a:r>
            <a:r>
              <a:rPr lang="en-US" sz="3200" dirty="0"/>
              <a:t>, and I would like help </a:t>
            </a:r>
            <a:r>
              <a:rPr lang="en-US" sz="3200" b="1" dirty="0">
                <a:solidFill>
                  <a:schemeClr val="accent1"/>
                </a:solidFill>
              </a:rPr>
              <a:t>[</a:t>
            </a:r>
            <a:r>
              <a:rPr lang="en-US" sz="3200" dirty="0"/>
              <a:t>developing sample patient charts to accompany test questions about ___.</a:t>
            </a:r>
            <a:r>
              <a:rPr lang="en-US" sz="3200" b="1" dirty="0">
                <a:solidFill>
                  <a:schemeClr val="accent1"/>
                </a:solidFill>
              </a:rPr>
              <a:t>] </a:t>
            </a:r>
          </a:p>
          <a:p>
            <a:endParaRPr lang="en-US" sz="3200" b="1" dirty="0">
              <a:solidFill>
                <a:schemeClr val="accent1"/>
              </a:solidFill>
            </a:endParaRPr>
          </a:p>
          <a:p>
            <a:r>
              <a:rPr lang="en-US" sz="3200" b="1" dirty="0">
                <a:solidFill>
                  <a:schemeClr val="accent1"/>
                </a:solidFill>
              </a:rPr>
              <a:t>[</a:t>
            </a:r>
            <a:r>
              <a:rPr lang="en-US" sz="3200" dirty="0"/>
              <a:t>Each patient chart should have the same structure and contain similar content but should differ on what the final diagnosis or best patient management should be.</a:t>
            </a:r>
            <a:r>
              <a:rPr lang="en-US" sz="3200" b="1" dirty="0">
                <a:solidFill>
                  <a:schemeClr val="accent1"/>
                </a:solidFill>
              </a:rPr>
              <a:t> ]</a:t>
            </a:r>
            <a:r>
              <a:rPr lang="en-US" sz="3200" dirty="0"/>
              <a:t> </a:t>
            </a:r>
          </a:p>
          <a:p>
            <a:endParaRPr lang="en-US" sz="3200" b="1" dirty="0">
              <a:solidFill>
                <a:schemeClr val="accent1"/>
              </a:solidFill>
            </a:endParaRPr>
          </a:p>
          <a:p>
            <a:r>
              <a:rPr lang="en-US" sz="3200" b="1" dirty="0">
                <a:solidFill>
                  <a:schemeClr val="accent1"/>
                </a:solidFill>
              </a:rPr>
              <a:t>[</a:t>
            </a:r>
            <a:r>
              <a:rPr lang="en-US" sz="3200" dirty="0"/>
              <a:t>After I submit this prompt, I will then provide an example format that the patient chart should follow.</a:t>
            </a:r>
            <a:r>
              <a:rPr lang="en-US" sz="3200" b="1" dirty="0">
                <a:solidFill>
                  <a:schemeClr val="accent1"/>
                </a:solidFill>
              </a:rPr>
              <a:t>]</a:t>
            </a:r>
            <a:endParaRPr lang="en-US" sz="3200" dirty="0"/>
          </a:p>
        </p:txBody>
      </p:sp>
    </p:spTree>
    <p:extLst>
      <p:ext uri="{BB962C8B-B14F-4D97-AF65-F5344CB8AC3E}">
        <p14:creationId xmlns:p14="http://schemas.microsoft.com/office/powerpoint/2010/main" val="3156017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08B10-5143-74AF-3830-E736D0FAEFB5}"/>
              </a:ext>
            </a:extLst>
          </p:cNvPr>
          <p:cNvSpPr>
            <a:spLocks noGrp="1"/>
          </p:cNvSpPr>
          <p:nvPr>
            <p:ph type="title"/>
          </p:nvPr>
        </p:nvSpPr>
        <p:spPr/>
        <p:txBody>
          <a:bodyPr/>
          <a:lstStyle/>
          <a:p>
            <a:r>
              <a:rPr lang="en-US" dirty="0"/>
              <a:t>Prompt Formulas</a:t>
            </a:r>
          </a:p>
        </p:txBody>
      </p:sp>
      <p:sp>
        <p:nvSpPr>
          <p:cNvPr id="3" name="Content Placeholder 2">
            <a:extLst>
              <a:ext uri="{FF2B5EF4-FFF2-40B4-BE49-F238E27FC236}">
                <a16:creationId xmlns:a16="http://schemas.microsoft.com/office/drawing/2014/main" id="{2F8E6867-FEF0-91E2-78C0-57C6C526CC97}"/>
              </a:ext>
            </a:extLst>
          </p:cNvPr>
          <p:cNvSpPr>
            <a:spLocks noGrp="1"/>
          </p:cNvSpPr>
          <p:nvPr>
            <p:ph idx="1"/>
          </p:nvPr>
        </p:nvSpPr>
        <p:spPr/>
        <p:txBody>
          <a:bodyPr/>
          <a:lstStyle/>
          <a:p>
            <a:pPr marL="0" indent="0">
              <a:buNone/>
            </a:pPr>
            <a:r>
              <a:rPr lang="en-US" dirty="0"/>
              <a:t>Providing an Example Output helps do 2 things:</a:t>
            </a:r>
          </a:p>
          <a:p>
            <a:pPr marL="0" indent="0">
              <a:buNone/>
            </a:pPr>
            <a:endParaRPr lang="en-US" dirty="0"/>
          </a:p>
          <a:p>
            <a:r>
              <a:rPr lang="en-US" dirty="0"/>
              <a:t>It provides a replicable example for the GPT to emulate.</a:t>
            </a:r>
          </a:p>
          <a:p>
            <a:pPr lvl="1"/>
            <a:r>
              <a:rPr lang="en-US" dirty="0"/>
              <a:t>No guarantee the GPT will precisely replicate the output, but, if not, will be close. </a:t>
            </a:r>
          </a:p>
          <a:p>
            <a:pPr lvl="1"/>
            <a:endParaRPr lang="en-US" dirty="0"/>
          </a:p>
          <a:p>
            <a:r>
              <a:rPr lang="en-US" dirty="0"/>
              <a:t>The content of the example acts as additional instructions.</a:t>
            </a:r>
          </a:p>
          <a:p>
            <a:pPr lvl="1"/>
            <a:r>
              <a:rPr lang="en-US" dirty="0"/>
              <a:t>The GPT will evaluate the relationship of the content to the structure of the output to infer more information about your prompt.</a:t>
            </a:r>
          </a:p>
        </p:txBody>
      </p:sp>
    </p:spTree>
    <p:extLst>
      <p:ext uri="{BB962C8B-B14F-4D97-AF65-F5344CB8AC3E}">
        <p14:creationId xmlns:p14="http://schemas.microsoft.com/office/powerpoint/2010/main" val="2847931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96D50-33CD-4178-68C6-EA25EFF74140}"/>
              </a:ext>
            </a:extLst>
          </p:cNvPr>
          <p:cNvSpPr>
            <a:spLocks noGrp="1"/>
          </p:cNvSpPr>
          <p:nvPr>
            <p:ph type="title"/>
          </p:nvPr>
        </p:nvSpPr>
        <p:spPr/>
        <p:txBody>
          <a:bodyPr/>
          <a:lstStyle/>
          <a:p>
            <a:r>
              <a:rPr lang="en-US" dirty="0"/>
              <a:t>Structuring Prompts</a:t>
            </a:r>
          </a:p>
        </p:txBody>
      </p:sp>
      <p:sp>
        <p:nvSpPr>
          <p:cNvPr id="3" name="Content Placeholder 2">
            <a:extLst>
              <a:ext uri="{FF2B5EF4-FFF2-40B4-BE49-F238E27FC236}">
                <a16:creationId xmlns:a16="http://schemas.microsoft.com/office/drawing/2014/main" id="{B269030F-70D5-80B5-0A59-F90065D82FBC}"/>
              </a:ext>
            </a:extLst>
          </p:cNvPr>
          <p:cNvSpPr>
            <a:spLocks noGrp="1"/>
          </p:cNvSpPr>
          <p:nvPr>
            <p:ph idx="1"/>
          </p:nvPr>
        </p:nvSpPr>
        <p:spPr>
          <a:xfrm>
            <a:off x="838200" y="1825625"/>
            <a:ext cx="10515600" cy="1740535"/>
          </a:xfrm>
        </p:spPr>
        <p:txBody>
          <a:bodyPr/>
          <a:lstStyle/>
          <a:p>
            <a:r>
              <a:rPr lang="en-US" dirty="0"/>
              <a:t>In addition to using prompt formulas (or other prompting strategies), strategically using punctuation—such as braces or brackets—can highlight key parts of your prompt and guide the LLM’s focus.</a:t>
            </a:r>
          </a:p>
        </p:txBody>
      </p:sp>
      <p:sp>
        <p:nvSpPr>
          <p:cNvPr id="4" name="TextBox 3">
            <a:extLst>
              <a:ext uri="{FF2B5EF4-FFF2-40B4-BE49-F238E27FC236}">
                <a16:creationId xmlns:a16="http://schemas.microsoft.com/office/drawing/2014/main" id="{B1E11A17-2C6C-4544-F5BF-BC0D259D0B5B}"/>
              </a:ext>
            </a:extLst>
          </p:cNvPr>
          <p:cNvSpPr txBox="1"/>
          <p:nvPr/>
        </p:nvSpPr>
        <p:spPr>
          <a:xfrm>
            <a:off x="458724" y="3566160"/>
            <a:ext cx="11274552" cy="3416320"/>
          </a:xfrm>
          <a:prstGeom prst="rect">
            <a:avLst/>
          </a:prstGeom>
          <a:noFill/>
        </p:spPr>
        <p:txBody>
          <a:bodyPr wrap="square" rtlCol="0">
            <a:spAutoFit/>
          </a:bodyPr>
          <a:lstStyle/>
          <a:p>
            <a:pPr>
              <a:buNone/>
            </a:pPr>
            <a:r>
              <a:rPr lang="en-US" b="1" dirty="0"/>
              <a:t>Role:</a:t>
            </a:r>
            <a:r>
              <a:rPr lang="en-US" dirty="0"/>
              <a:t> [You are a medical educator specializing in internal medicine.]</a:t>
            </a:r>
          </a:p>
          <a:p>
            <a:pPr>
              <a:buNone/>
            </a:pPr>
            <a:endParaRPr lang="en-US" dirty="0"/>
          </a:p>
          <a:p>
            <a:pPr>
              <a:buNone/>
            </a:pPr>
            <a:r>
              <a:rPr lang="en-US" b="1" dirty="0"/>
              <a:t>Task:</a:t>
            </a:r>
            <a:r>
              <a:rPr lang="en-US" dirty="0"/>
              <a:t> [Review the following clinical vignette and create a single best answer multiple-choice question with four options. Clearly indicate the correct answer.]</a:t>
            </a:r>
          </a:p>
          <a:p>
            <a:pPr>
              <a:buNone/>
            </a:pPr>
            <a:endParaRPr lang="en-US" dirty="0"/>
          </a:p>
          <a:p>
            <a:pPr>
              <a:buNone/>
            </a:pPr>
            <a:r>
              <a:rPr lang="en-US" b="1" dirty="0"/>
              <a:t>Vignette:</a:t>
            </a:r>
            <a:r>
              <a:rPr lang="en-US" dirty="0"/>
              <a:t> [A 45-year-old man comes to the emergency department with sudden onset of shortness of breath and pleuritic chest pain. He has a history of long-haul flights and recent orthopedic surgery. On examination, he is tachycardic and his oxygen saturation is 89% on room air. A chest CT scan shows a filling defect in the right pulmonary artery.]</a:t>
            </a:r>
          </a:p>
          <a:p>
            <a:pPr>
              <a:buNone/>
            </a:pPr>
            <a:endParaRPr lang="en-US" dirty="0"/>
          </a:p>
          <a:p>
            <a:r>
              <a:rPr lang="en-US" b="1" dirty="0"/>
              <a:t>Additional Instructions:</a:t>
            </a:r>
            <a:r>
              <a:rPr lang="en-US" dirty="0"/>
              <a:t> [Ensure the correct answer focuses on the most likely diagnosis based on the vignette.]</a:t>
            </a:r>
          </a:p>
          <a:p>
            <a:endParaRPr lang="en-US" dirty="0"/>
          </a:p>
        </p:txBody>
      </p:sp>
    </p:spTree>
    <p:extLst>
      <p:ext uri="{BB962C8B-B14F-4D97-AF65-F5344CB8AC3E}">
        <p14:creationId xmlns:p14="http://schemas.microsoft.com/office/powerpoint/2010/main" val="981299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0AD8B-32ED-4050-AB9E-FD53633EA7FC}"/>
              </a:ext>
            </a:extLst>
          </p:cNvPr>
          <p:cNvSpPr>
            <a:spLocks noGrp="1"/>
          </p:cNvSpPr>
          <p:nvPr>
            <p:ph type="title"/>
          </p:nvPr>
        </p:nvSpPr>
        <p:spPr/>
        <p:txBody>
          <a:bodyPr/>
          <a:lstStyle/>
          <a:p>
            <a:r>
              <a:rPr lang="en-US" dirty="0"/>
              <a:t>Prompt Refinement w LLMs</a:t>
            </a:r>
          </a:p>
        </p:txBody>
      </p:sp>
      <p:sp>
        <p:nvSpPr>
          <p:cNvPr id="3" name="Content Placeholder 2">
            <a:extLst>
              <a:ext uri="{FF2B5EF4-FFF2-40B4-BE49-F238E27FC236}">
                <a16:creationId xmlns:a16="http://schemas.microsoft.com/office/drawing/2014/main" id="{F7E92F60-E982-1164-68E4-349C9091E28E}"/>
              </a:ext>
            </a:extLst>
          </p:cNvPr>
          <p:cNvSpPr>
            <a:spLocks noGrp="1"/>
          </p:cNvSpPr>
          <p:nvPr>
            <p:ph idx="1"/>
          </p:nvPr>
        </p:nvSpPr>
        <p:spPr>
          <a:xfrm>
            <a:off x="838200" y="1825625"/>
            <a:ext cx="10515600" cy="4908550"/>
          </a:xfrm>
        </p:spPr>
        <p:txBody>
          <a:bodyPr>
            <a:normAutofit/>
          </a:bodyPr>
          <a:lstStyle/>
          <a:p>
            <a:r>
              <a:rPr lang="en-US" b="1" i="1" dirty="0"/>
              <a:t>Prompt the LLM </a:t>
            </a:r>
            <a:r>
              <a:rPr lang="en-US" dirty="0"/>
              <a:t>to provide feedback on the structure of the prompt</a:t>
            </a:r>
          </a:p>
          <a:p>
            <a:pPr lvl="1"/>
            <a:r>
              <a:rPr lang="en-US" dirty="0"/>
              <a:t>Structure</a:t>
            </a:r>
          </a:p>
          <a:p>
            <a:pPr lvl="1"/>
            <a:r>
              <a:rPr lang="en-US" dirty="0"/>
              <a:t>Areas in need of more detail</a:t>
            </a:r>
          </a:p>
          <a:p>
            <a:endParaRPr lang="en-US" dirty="0"/>
          </a:p>
          <a:p>
            <a:r>
              <a:rPr lang="en-US" dirty="0"/>
              <a:t>Using a prompt formula:</a:t>
            </a:r>
          </a:p>
          <a:p>
            <a:pPr marL="0" indent="0">
              <a:buNone/>
            </a:pPr>
            <a:r>
              <a:rPr lang="en-US" dirty="0"/>
              <a:t>“I am a [ROLE] and I am building a prompt to [TASK]. The goal of the prompt is to [GOAL]. Review the following prompt I have developed and provide suggestions to improve (1) the prompt structure and (2) instructions where more detail would be beneficial so the prompt will more effectively help me achieve my goal.”</a:t>
            </a:r>
          </a:p>
          <a:p>
            <a:pPr lvl="1"/>
            <a:endParaRPr lang="en-US" dirty="0"/>
          </a:p>
        </p:txBody>
      </p:sp>
    </p:spTree>
    <p:extLst>
      <p:ext uri="{BB962C8B-B14F-4D97-AF65-F5344CB8AC3E}">
        <p14:creationId xmlns:p14="http://schemas.microsoft.com/office/powerpoint/2010/main" val="501698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3BF5A-A1AF-3E37-0528-135CEB8D81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75C5-F878-A4BB-6401-66DCE3837EE4}"/>
              </a:ext>
            </a:extLst>
          </p:cNvPr>
          <p:cNvSpPr>
            <a:spLocks noGrp="1"/>
          </p:cNvSpPr>
          <p:nvPr>
            <p:ph type="title"/>
          </p:nvPr>
        </p:nvSpPr>
        <p:spPr/>
        <p:txBody>
          <a:bodyPr/>
          <a:lstStyle/>
          <a:p>
            <a:r>
              <a:rPr lang="en-US" dirty="0"/>
              <a:t>Prompt Refinement w LLMs</a:t>
            </a:r>
          </a:p>
        </p:txBody>
      </p:sp>
      <p:sp>
        <p:nvSpPr>
          <p:cNvPr id="3" name="Content Placeholder 2">
            <a:extLst>
              <a:ext uri="{FF2B5EF4-FFF2-40B4-BE49-F238E27FC236}">
                <a16:creationId xmlns:a16="http://schemas.microsoft.com/office/drawing/2014/main" id="{FFE47AC6-7A11-BF58-8369-EC1C9B5110A4}"/>
              </a:ext>
            </a:extLst>
          </p:cNvPr>
          <p:cNvSpPr>
            <a:spLocks noGrp="1"/>
          </p:cNvSpPr>
          <p:nvPr>
            <p:ph idx="1"/>
          </p:nvPr>
        </p:nvSpPr>
        <p:spPr>
          <a:xfrm>
            <a:off x="838200" y="1390650"/>
            <a:ext cx="10515600" cy="5343525"/>
          </a:xfrm>
          <a:ln>
            <a:solidFill>
              <a:schemeClr val="tx1"/>
            </a:solidFill>
          </a:ln>
        </p:spPr>
        <p:txBody>
          <a:bodyPr>
            <a:normAutofit fontScale="70000" lnSpcReduction="20000"/>
          </a:bodyPr>
          <a:lstStyle/>
          <a:p>
            <a:pPr>
              <a:buNone/>
            </a:pPr>
            <a:r>
              <a:rPr lang="en-US" dirty="0"/>
              <a:t>I am a [ROLE], creating a prompt to [TASK]. The goal of this prompt is to [GOAL].</a:t>
            </a:r>
          </a:p>
          <a:p>
            <a:pPr>
              <a:buNone/>
            </a:pPr>
            <a:endParaRPr lang="en-US" b="1" dirty="0"/>
          </a:p>
          <a:p>
            <a:pPr>
              <a:buNone/>
            </a:pPr>
            <a:r>
              <a:rPr lang="en-US" b="1" dirty="0"/>
              <a:t>What I Need</a:t>
            </a:r>
            <a:r>
              <a:rPr lang="en-US" dirty="0"/>
              <a:t>:</a:t>
            </a:r>
          </a:p>
          <a:p>
            <a:pPr>
              <a:buFont typeface="+mj-lt"/>
              <a:buAutoNum type="arabicPeriod"/>
            </a:pPr>
            <a:r>
              <a:rPr lang="en-US" b="1" dirty="0"/>
              <a:t>Review</a:t>
            </a:r>
            <a:r>
              <a:rPr lang="en-US" dirty="0"/>
              <a:t> the prompt I have drafted (below).</a:t>
            </a:r>
          </a:p>
          <a:p>
            <a:pPr>
              <a:buFont typeface="+mj-lt"/>
              <a:buAutoNum type="arabicPeriod"/>
            </a:pPr>
            <a:r>
              <a:rPr lang="en-US" b="1" dirty="0"/>
              <a:t>Suggest</a:t>
            </a:r>
            <a:r>
              <a:rPr lang="en-US" dirty="0"/>
              <a:t> how to enhance its structure and clarity.</a:t>
            </a:r>
          </a:p>
          <a:p>
            <a:pPr>
              <a:buFont typeface="+mj-lt"/>
              <a:buAutoNum type="arabicPeriod"/>
            </a:pPr>
            <a:r>
              <a:rPr lang="en-US" b="1" dirty="0"/>
              <a:t>Explain</a:t>
            </a:r>
            <a:r>
              <a:rPr lang="en-US" dirty="0"/>
              <a:t> if there are areas where more specific instructions are needed to ensure the final output meets my goal.</a:t>
            </a:r>
          </a:p>
          <a:p>
            <a:pPr>
              <a:buFont typeface="+mj-lt"/>
              <a:buAutoNum type="arabicPeriod"/>
            </a:pPr>
            <a:r>
              <a:rPr lang="en-US" b="1" dirty="0"/>
              <a:t>Provide</a:t>
            </a:r>
            <a:r>
              <a:rPr lang="en-US" dirty="0"/>
              <a:t> a brief rationale for each improvement and, if possible, a sample rewrite.</a:t>
            </a:r>
          </a:p>
          <a:p>
            <a:pPr>
              <a:buNone/>
            </a:pPr>
            <a:endParaRPr lang="en-US" b="1" dirty="0"/>
          </a:p>
          <a:p>
            <a:pPr>
              <a:buNone/>
            </a:pPr>
            <a:r>
              <a:rPr lang="en-US" b="1" dirty="0"/>
              <a:t>Draft Prompt to Review</a:t>
            </a:r>
            <a:r>
              <a:rPr lang="en-US" dirty="0"/>
              <a:t>:</a:t>
            </a:r>
            <a:br>
              <a:rPr lang="en-US" dirty="0"/>
            </a:br>
            <a:r>
              <a:rPr lang="en-US" dirty="0"/>
              <a:t>[Paste Your Draft Prompt Here]</a:t>
            </a:r>
          </a:p>
          <a:p>
            <a:pPr>
              <a:buNone/>
            </a:pPr>
            <a:endParaRPr lang="en-US" b="1" dirty="0"/>
          </a:p>
          <a:p>
            <a:pPr>
              <a:buNone/>
            </a:pPr>
            <a:r>
              <a:rPr lang="en-US" b="1" dirty="0"/>
              <a:t>Important Details</a:t>
            </a:r>
            <a:r>
              <a:rPr lang="en-US" dirty="0"/>
              <a:t>:</a:t>
            </a:r>
          </a:p>
          <a:p>
            <a:pPr>
              <a:buFont typeface="Arial" panose="020B0604020202020204" pitchFamily="34" charset="0"/>
              <a:buChar char="•"/>
            </a:pPr>
            <a:r>
              <a:rPr lang="en-US" dirty="0"/>
              <a:t>Format your suggestions in bullet points.</a:t>
            </a:r>
          </a:p>
          <a:p>
            <a:pPr>
              <a:buFont typeface="Arial" panose="020B0604020202020204" pitchFamily="34" charset="0"/>
              <a:buChar char="•"/>
            </a:pPr>
            <a:r>
              <a:rPr lang="en-US" dirty="0"/>
              <a:t>Keep the total word count under 200 words.</a:t>
            </a:r>
          </a:p>
          <a:p>
            <a:pPr>
              <a:buFont typeface="Arial" panose="020B0604020202020204" pitchFamily="34" charset="0"/>
              <a:buChar char="•"/>
            </a:pPr>
            <a:r>
              <a:rPr lang="en-US" dirty="0"/>
              <a:t>The audience for the final output is [specific audience].”</a:t>
            </a:r>
          </a:p>
          <a:p>
            <a:pPr marL="0" lvl="1" indent="0">
              <a:buNone/>
            </a:pPr>
            <a:endParaRPr lang="en-US" dirty="0"/>
          </a:p>
        </p:txBody>
      </p:sp>
    </p:spTree>
    <p:extLst>
      <p:ext uri="{BB962C8B-B14F-4D97-AF65-F5344CB8AC3E}">
        <p14:creationId xmlns:p14="http://schemas.microsoft.com/office/powerpoint/2010/main" val="1264620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9934-BC2A-FC2B-94D8-38B6726820F1}"/>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B9B95AE-EAD6-D55A-A4C4-CADBCE7A465A}"/>
              </a:ext>
            </a:extLst>
          </p:cNvPr>
          <p:cNvSpPr>
            <a:spLocks noGrp="1"/>
          </p:cNvSpPr>
          <p:nvPr>
            <p:ph idx="1"/>
          </p:nvPr>
        </p:nvSpPr>
        <p:spPr>
          <a:xfrm>
            <a:off x="838200" y="1825624"/>
            <a:ext cx="10515600" cy="5032375"/>
          </a:xfrm>
        </p:spPr>
        <p:txBody>
          <a:bodyPr>
            <a:normAutofit lnSpcReduction="10000"/>
          </a:bodyPr>
          <a:lstStyle/>
          <a:p>
            <a:r>
              <a:rPr lang="en-US" dirty="0"/>
              <a:t>Explain the fundamental architecture of Generative AI models</a:t>
            </a:r>
          </a:p>
          <a:p>
            <a:endParaRPr lang="en-US" dirty="0"/>
          </a:p>
          <a:p>
            <a:r>
              <a:rPr lang="en-US" dirty="0"/>
              <a:t>Describe the advantages and limitations of using Gen AI in various applications within medical education</a:t>
            </a:r>
          </a:p>
          <a:p>
            <a:endParaRPr lang="en-US" dirty="0"/>
          </a:p>
          <a:p>
            <a:r>
              <a:rPr lang="en-US" dirty="0"/>
              <a:t>Design and evaluate effective prompts that leverage Gen AI strengths for creating educational content and assessments</a:t>
            </a:r>
          </a:p>
          <a:p>
            <a:endParaRPr lang="en-US" dirty="0"/>
          </a:p>
          <a:p>
            <a:r>
              <a:rPr lang="en-US" dirty="0"/>
              <a:t>Demonstrate the ability to integrate Gen AI into existing instructional strategies to improve the quality and efficiency of medical education</a:t>
            </a:r>
          </a:p>
          <a:p>
            <a:endParaRPr lang="en-US" dirty="0"/>
          </a:p>
        </p:txBody>
      </p:sp>
    </p:spTree>
    <p:extLst>
      <p:ext uri="{BB962C8B-B14F-4D97-AF65-F5344CB8AC3E}">
        <p14:creationId xmlns:p14="http://schemas.microsoft.com/office/powerpoint/2010/main" val="511668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3D1CA-4F1B-2CCF-265C-95656BEFA31A}"/>
              </a:ext>
            </a:extLst>
          </p:cNvPr>
          <p:cNvSpPr>
            <a:spLocks noGrp="1"/>
          </p:cNvSpPr>
          <p:nvPr>
            <p:ph type="title"/>
          </p:nvPr>
        </p:nvSpPr>
        <p:spPr/>
        <p:txBody>
          <a:bodyPr/>
          <a:lstStyle/>
          <a:p>
            <a:r>
              <a:rPr lang="en-US" dirty="0"/>
              <a:t>Chain Prompting</a:t>
            </a:r>
          </a:p>
        </p:txBody>
      </p:sp>
      <p:sp>
        <p:nvSpPr>
          <p:cNvPr id="3" name="Content Placeholder 2">
            <a:extLst>
              <a:ext uri="{FF2B5EF4-FFF2-40B4-BE49-F238E27FC236}">
                <a16:creationId xmlns:a16="http://schemas.microsoft.com/office/drawing/2014/main" id="{5E0E26B4-6004-2CD1-79D0-14FDA147B7F3}"/>
              </a:ext>
            </a:extLst>
          </p:cNvPr>
          <p:cNvSpPr>
            <a:spLocks noGrp="1"/>
          </p:cNvSpPr>
          <p:nvPr>
            <p:ph idx="1"/>
          </p:nvPr>
        </p:nvSpPr>
        <p:spPr>
          <a:xfrm>
            <a:off x="838200" y="1825625"/>
            <a:ext cx="10515600" cy="4667250"/>
          </a:xfrm>
        </p:spPr>
        <p:txBody>
          <a:bodyPr>
            <a:normAutofit/>
          </a:bodyPr>
          <a:lstStyle/>
          <a:p>
            <a:pPr marL="0" indent="0">
              <a:buNone/>
            </a:pPr>
            <a:r>
              <a:rPr lang="en-US" sz="3000" b="1" dirty="0"/>
              <a:t>Chain-of-Thought Prompting:</a:t>
            </a:r>
            <a:r>
              <a:rPr lang="en-US" sz="3000" dirty="0"/>
              <a:t> Encourages ChatGPT to articulate its reasoning process in steps</a:t>
            </a:r>
          </a:p>
          <a:p>
            <a:pPr>
              <a:buFontTx/>
              <a:buChar char="-"/>
            </a:pPr>
            <a:r>
              <a:rPr lang="en-US" sz="3000" b="1" i="1" dirty="0">
                <a:solidFill>
                  <a:srgbClr val="00B0F0"/>
                </a:solidFill>
              </a:rPr>
              <a:t>GPT</a:t>
            </a:r>
            <a:r>
              <a:rPr lang="en-US" sz="3000" dirty="0"/>
              <a:t> breaks a complex task into smaller tasks</a:t>
            </a:r>
          </a:p>
          <a:p>
            <a:pPr>
              <a:buFontTx/>
              <a:buChar char="-"/>
            </a:pPr>
            <a:r>
              <a:rPr lang="en-US" sz="3000" dirty="0"/>
              <a:t>Method improved by providing an example</a:t>
            </a:r>
          </a:p>
          <a:p>
            <a:pPr>
              <a:buFontTx/>
              <a:buChar char="-"/>
            </a:pPr>
            <a:r>
              <a:rPr lang="en-US" sz="3000" dirty="0"/>
              <a:t>“Think step-by-step”</a:t>
            </a:r>
          </a:p>
          <a:p>
            <a:pPr marL="0" indent="0">
              <a:buNone/>
            </a:pPr>
            <a:endParaRPr lang="en-US" sz="3000" b="1" dirty="0"/>
          </a:p>
          <a:p>
            <a:pPr marL="0" indent="0">
              <a:buNone/>
            </a:pPr>
            <a:r>
              <a:rPr lang="en-US" sz="3000" b="1" dirty="0"/>
              <a:t>Prompt Chaining:</a:t>
            </a:r>
            <a:r>
              <a:rPr lang="en-US" sz="3000" dirty="0"/>
              <a:t> Sequentially linking multiple prompts where each step's output feeds into the next</a:t>
            </a:r>
          </a:p>
          <a:p>
            <a:pPr marL="0" indent="0">
              <a:buNone/>
            </a:pPr>
            <a:r>
              <a:rPr lang="en-US" sz="3000" dirty="0"/>
              <a:t>- </a:t>
            </a:r>
            <a:r>
              <a:rPr lang="en-US" sz="3000" b="1" i="1" dirty="0">
                <a:solidFill>
                  <a:srgbClr val="00B0F0"/>
                </a:solidFill>
              </a:rPr>
              <a:t>User</a:t>
            </a:r>
            <a:r>
              <a:rPr lang="en-US" sz="3000" dirty="0"/>
              <a:t> breaks down a complex task into smaller tasks</a:t>
            </a:r>
          </a:p>
          <a:p>
            <a:pPr marL="0" indent="0">
              <a:buNone/>
            </a:pPr>
            <a:endParaRPr lang="en-US" sz="1600" b="1" dirty="0"/>
          </a:p>
        </p:txBody>
      </p:sp>
      <p:sp>
        <p:nvSpPr>
          <p:cNvPr id="4" name="Slide Number Placeholder 3">
            <a:extLst>
              <a:ext uri="{FF2B5EF4-FFF2-40B4-BE49-F238E27FC236}">
                <a16:creationId xmlns:a16="http://schemas.microsoft.com/office/drawing/2014/main" id="{34675693-CE3B-5060-8D87-D50527E47BB8}"/>
              </a:ext>
            </a:extLst>
          </p:cNvPr>
          <p:cNvSpPr>
            <a:spLocks noGrp="1"/>
          </p:cNvSpPr>
          <p:nvPr>
            <p:ph type="sldNum" sz="quarter" idx="12"/>
          </p:nvPr>
        </p:nvSpPr>
        <p:spPr/>
        <p:txBody>
          <a:bodyPr/>
          <a:lstStyle/>
          <a:p>
            <a:fld id="{EFED11C7-8F2B-4FDD-B1D8-6A3CB9D47A86}" type="slidenum">
              <a:rPr lang="en-US" smtClean="0"/>
              <a:t>30</a:t>
            </a:fld>
            <a:endParaRPr lang="en-US"/>
          </a:p>
        </p:txBody>
      </p:sp>
    </p:spTree>
    <p:extLst>
      <p:ext uri="{BB962C8B-B14F-4D97-AF65-F5344CB8AC3E}">
        <p14:creationId xmlns:p14="http://schemas.microsoft.com/office/powerpoint/2010/main" val="2592373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CBDA-023B-6869-F463-FD371C973619}"/>
              </a:ext>
            </a:extLst>
          </p:cNvPr>
          <p:cNvSpPr>
            <a:spLocks noGrp="1"/>
          </p:cNvSpPr>
          <p:nvPr>
            <p:ph type="title"/>
          </p:nvPr>
        </p:nvSpPr>
        <p:spPr/>
        <p:txBody>
          <a:bodyPr/>
          <a:lstStyle/>
          <a:p>
            <a:r>
              <a:rPr lang="en-US" dirty="0"/>
              <a:t>Chain-of-Thought Prompting</a:t>
            </a:r>
          </a:p>
        </p:txBody>
      </p:sp>
      <p:sp>
        <p:nvSpPr>
          <p:cNvPr id="4" name="Text Placeholder 3">
            <a:extLst>
              <a:ext uri="{FF2B5EF4-FFF2-40B4-BE49-F238E27FC236}">
                <a16:creationId xmlns:a16="http://schemas.microsoft.com/office/drawing/2014/main" id="{381AA83E-6ED3-AAF4-7269-9776C01C112E}"/>
              </a:ext>
            </a:extLst>
          </p:cNvPr>
          <p:cNvSpPr>
            <a:spLocks noGrp="1"/>
          </p:cNvSpPr>
          <p:nvPr>
            <p:ph type="body" idx="1"/>
          </p:nvPr>
        </p:nvSpPr>
        <p:spPr>
          <a:ln>
            <a:solidFill>
              <a:schemeClr val="accent1"/>
            </a:solidFill>
          </a:ln>
        </p:spPr>
        <p:txBody>
          <a:bodyPr anchor="ctr"/>
          <a:lstStyle/>
          <a:p>
            <a:pPr algn="ctr"/>
            <a:r>
              <a:rPr lang="en-US" dirty="0"/>
              <a:t>Best Use Cases</a:t>
            </a:r>
          </a:p>
        </p:txBody>
      </p:sp>
      <p:sp>
        <p:nvSpPr>
          <p:cNvPr id="5" name="Content Placeholder 4">
            <a:extLst>
              <a:ext uri="{FF2B5EF4-FFF2-40B4-BE49-F238E27FC236}">
                <a16:creationId xmlns:a16="http://schemas.microsoft.com/office/drawing/2014/main" id="{A0E02516-4B35-97A4-9D44-A79784EA0A28}"/>
              </a:ext>
            </a:extLst>
          </p:cNvPr>
          <p:cNvSpPr>
            <a:spLocks noGrp="1"/>
          </p:cNvSpPr>
          <p:nvPr>
            <p:ph sz="half" idx="2"/>
          </p:nvPr>
        </p:nvSpPr>
        <p:spPr>
          <a:ln>
            <a:solidFill>
              <a:schemeClr val="accent1"/>
            </a:solidFill>
          </a:ln>
        </p:spPr>
        <p:txBody>
          <a:bodyPr>
            <a:normAutofit/>
          </a:bodyPr>
          <a:lstStyle/>
          <a:p>
            <a:r>
              <a:rPr lang="en-US" dirty="0"/>
              <a:t>Complex reasoning tasks</a:t>
            </a:r>
          </a:p>
          <a:p>
            <a:pPr lvl="1"/>
            <a:r>
              <a:rPr lang="en-US" dirty="0"/>
              <a:t>Explaining complex concepts</a:t>
            </a:r>
          </a:p>
          <a:p>
            <a:r>
              <a:rPr lang="en-US" dirty="0"/>
              <a:t>Creative tasks</a:t>
            </a:r>
          </a:p>
          <a:p>
            <a:pPr lvl="1"/>
            <a:r>
              <a:rPr lang="en-US" dirty="0"/>
              <a:t>Can provide a “thought process” leading to the result</a:t>
            </a:r>
          </a:p>
          <a:p>
            <a:r>
              <a:rPr lang="en-US" dirty="0"/>
              <a:t>Inferences &amp; Explanations</a:t>
            </a:r>
          </a:p>
          <a:p>
            <a:pPr lvl="1"/>
            <a:r>
              <a:rPr lang="en-US" dirty="0"/>
              <a:t>Can include intermediate steps like interpretations and how it reached a conclusion</a:t>
            </a:r>
          </a:p>
        </p:txBody>
      </p:sp>
      <p:sp>
        <p:nvSpPr>
          <p:cNvPr id="6" name="Text Placeholder 5">
            <a:extLst>
              <a:ext uri="{FF2B5EF4-FFF2-40B4-BE49-F238E27FC236}">
                <a16:creationId xmlns:a16="http://schemas.microsoft.com/office/drawing/2014/main" id="{7F53D341-526C-3DAB-6EF6-932D0FA3F432}"/>
              </a:ext>
            </a:extLst>
          </p:cNvPr>
          <p:cNvSpPr>
            <a:spLocks noGrp="1"/>
          </p:cNvSpPr>
          <p:nvPr>
            <p:ph type="body" sz="quarter" idx="3"/>
          </p:nvPr>
        </p:nvSpPr>
        <p:spPr>
          <a:ln>
            <a:solidFill>
              <a:schemeClr val="accent1"/>
            </a:solidFill>
          </a:ln>
        </p:spPr>
        <p:txBody>
          <a:bodyPr anchor="ctr"/>
          <a:lstStyle/>
          <a:p>
            <a:pPr algn="ctr"/>
            <a:r>
              <a:rPr lang="en-US" dirty="0"/>
              <a:t>Less Effective Use Cases</a:t>
            </a:r>
          </a:p>
        </p:txBody>
      </p:sp>
      <p:sp>
        <p:nvSpPr>
          <p:cNvPr id="7" name="Content Placeholder 6">
            <a:extLst>
              <a:ext uri="{FF2B5EF4-FFF2-40B4-BE49-F238E27FC236}">
                <a16:creationId xmlns:a16="http://schemas.microsoft.com/office/drawing/2014/main" id="{E5D891F3-2EA8-01AF-97C0-A603184C37A2}"/>
              </a:ext>
            </a:extLst>
          </p:cNvPr>
          <p:cNvSpPr>
            <a:spLocks noGrp="1"/>
          </p:cNvSpPr>
          <p:nvPr>
            <p:ph sz="quarter" idx="4"/>
          </p:nvPr>
        </p:nvSpPr>
        <p:spPr>
          <a:xfrm>
            <a:off x="6172200" y="2505074"/>
            <a:ext cx="5183188" cy="4288917"/>
          </a:xfrm>
          <a:ln>
            <a:solidFill>
              <a:schemeClr val="accent1"/>
            </a:solidFill>
          </a:ln>
        </p:spPr>
        <p:txBody>
          <a:bodyPr>
            <a:normAutofit/>
          </a:bodyPr>
          <a:lstStyle/>
          <a:p>
            <a:r>
              <a:rPr lang="en-US" dirty="0"/>
              <a:t>Procedural or Step-by-Step Tasks</a:t>
            </a:r>
          </a:p>
          <a:p>
            <a:pPr lvl="1"/>
            <a:r>
              <a:rPr lang="en-US" dirty="0"/>
              <a:t>Unnecessary elaboration, confusing the model</a:t>
            </a:r>
          </a:p>
          <a:p>
            <a:r>
              <a:rPr lang="en-US" dirty="0"/>
              <a:t>Simple Prompts</a:t>
            </a:r>
          </a:p>
          <a:p>
            <a:pPr lvl="1"/>
            <a:r>
              <a:rPr lang="en-US" dirty="0"/>
              <a:t>Adds fluff w/o improving accuracy</a:t>
            </a:r>
          </a:p>
          <a:p>
            <a:r>
              <a:rPr lang="en-US" dirty="0"/>
              <a:t>Strict Formatting Requirements</a:t>
            </a:r>
          </a:p>
          <a:p>
            <a:pPr lvl="1"/>
            <a:r>
              <a:rPr lang="en-US" dirty="0"/>
              <a:t>Can make responses messy</a:t>
            </a:r>
          </a:p>
        </p:txBody>
      </p:sp>
    </p:spTree>
    <p:extLst>
      <p:ext uri="{BB962C8B-B14F-4D97-AF65-F5344CB8AC3E}">
        <p14:creationId xmlns:p14="http://schemas.microsoft.com/office/powerpoint/2010/main" val="117979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2B5F-1C58-857A-B029-C3C7475A4542}"/>
              </a:ext>
            </a:extLst>
          </p:cNvPr>
          <p:cNvSpPr>
            <a:spLocks noGrp="1"/>
          </p:cNvSpPr>
          <p:nvPr>
            <p:ph type="title"/>
          </p:nvPr>
        </p:nvSpPr>
        <p:spPr/>
        <p:txBody>
          <a:bodyPr/>
          <a:lstStyle/>
          <a:p>
            <a:r>
              <a:rPr lang="en-US" dirty="0"/>
              <a:t>Prompt Chaining</a:t>
            </a:r>
          </a:p>
        </p:txBody>
      </p:sp>
      <p:sp>
        <p:nvSpPr>
          <p:cNvPr id="3" name="Content Placeholder 2">
            <a:extLst>
              <a:ext uri="{FF2B5EF4-FFF2-40B4-BE49-F238E27FC236}">
                <a16:creationId xmlns:a16="http://schemas.microsoft.com/office/drawing/2014/main" id="{DF8946E8-948A-4498-7F58-85A53D86617B}"/>
              </a:ext>
            </a:extLst>
          </p:cNvPr>
          <p:cNvSpPr>
            <a:spLocks noGrp="1"/>
          </p:cNvSpPr>
          <p:nvPr>
            <p:ph idx="1"/>
          </p:nvPr>
        </p:nvSpPr>
        <p:spPr/>
        <p:txBody>
          <a:bodyPr/>
          <a:lstStyle/>
          <a:p>
            <a:r>
              <a:rPr lang="en-US" dirty="0"/>
              <a:t>Helpful to reduce the “cognitive load” of the LLM; better control of the model attention.</a:t>
            </a:r>
          </a:p>
          <a:p>
            <a:endParaRPr lang="en-US" dirty="0"/>
          </a:p>
          <a:p>
            <a:r>
              <a:rPr lang="en-US" dirty="0"/>
              <a:t>Better control over what the model does at each step.</a:t>
            </a:r>
          </a:p>
          <a:p>
            <a:pPr lvl="1"/>
            <a:r>
              <a:rPr lang="en-US" dirty="0"/>
              <a:t>More detailed instructions on each step</a:t>
            </a:r>
          </a:p>
          <a:p>
            <a:endParaRPr lang="en-US" dirty="0"/>
          </a:p>
          <a:p>
            <a:r>
              <a:rPr lang="en-US" dirty="0"/>
              <a:t>More transparency / error isolation</a:t>
            </a:r>
          </a:p>
          <a:p>
            <a:pPr lvl="1"/>
            <a:r>
              <a:rPr lang="en-US" dirty="0"/>
              <a:t>Have intermediate records</a:t>
            </a:r>
          </a:p>
          <a:p>
            <a:pPr lvl="1"/>
            <a:r>
              <a:rPr lang="en-US" dirty="0"/>
              <a:t>Can catch early errors that propagate forward</a:t>
            </a:r>
          </a:p>
        </p:txBody>
      </p:sp>
    </p:spTree>
    <p:extLst>
      <p:ext uri="{BB962C8B-B14F-4D97-AF65-F5344CB8AC3E}">
        <p14:creationId xmlns:p14="http://schemas.microsoft.com/office/powerpoint/2010/main" val="189796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09E76-8AC9-3241-755C-773EA7F75FA7}"/>
              </a:ext>
            </a:extLst>
          </p:cNvPr>
          <p:cNvSpPr>
            <a:spLocks noGrp="1"/>
          </p:cNvSpPr>
          <p:nvPr>
            <p:ph type="title"/>
          </p:nvPr>
        </p:nvSpPr>
        <p:spPr/>
        <p:txBody>
          <a:bodyPr/>
          <a:lstStyle/>
          <a:p>
            <a:r>
              <a:rPr lang="en-US" dirty="0"/>
              <a:t>Prompt Chaining</a:t>
            </a:r>
          </a:p>
        </p:txBody>
      </p:sp>
      <p:sp>
        <p:nvSpPr>
          <p:cNvPr id="3" name="Text Placeholder 2">
            <a:extLst>
              <a:ext uri="{FF2B5EF4-FFF2-40B4-BE49-F238E27FC236}">
                <a16:creationId xmlns:a16="http://schemas.microsoft.com/office/drawing/2014/main" id="{3339BBF2-4145-5B8C-11BB-FAECBB7F7A50}"/>
              </a:ext>
            </a:extLst>
          </p:cNvPr>
          <p:cNvSpPr>
            <a:spLocks noGrp="1"/>
          </p:cNvSpPr>
          <p:nvPr>
            <p:ph type="body" idx="1"/>
          </p:nvPr>
        </p:nvSpPr>
        <p:spPr>
          <a:ln>
            <a:solidFill>
              <a:schemeClr val="accent1"/>
            </a:solidFill>
          </a:ln>
        </p:spPr>
        <p:txBody>
          <a:bodyPr anchor="ctr"/>
          <a:lstStyle/>
          <a:p>
            <a:pPr algn="ctr"/>
            <a:r>
              <a:rPr lang="en-US" dirty="0"/>
              <a:t>Strengths</a:t>
            </a:r>
          </a:p>
        </p:txBody>
      </p:sp>
      <p:sp>
        <p:nvSpPr>
          <p:cNvPr id="4" name="Content Placeholder 3">
            <a:extLst>
              <a:ext uri="{FF2B5EF4-FFF2-40B4-BE49-F238E27FC236}">
                <a16:creationId xmlns:a16="http://schemas.microsoft.com/office/drawing/2014/main" id="{4B908C7B-3645-2358-488A-0063D4408601}"/>
              </a:ext>
            </a:extLst>
          </p:cNvPr>
          <p:cNvSpPr>
            <a:spLocks noGrp="1"/>
          </p:cNvSpPr>
          <p:nvPr>
            <p:ph sz="half" idx="2"/>
          </p:nvPr>
        </p:nvSpPr>
        <p:spPr>
          <a:ln>
            <a:solidFill>
              <a:schemeClr val="accent1"/>
            </a:solidFill>
          </a:ln>
        </p:spPr>
        <p:txBody>
          <a:bodyPr/>
          <a:lstStyle/>
          <a:p>
            <a:r>
              <a:rPr lang="en-US" dirty="0"/>
              <a:t>Modular approach</a:t>
            </a:r>
          </a:p>
          <a:p>
            <a:r>
              <a:rPr lang="en-US" dirty="0"/>
              <a:t>Reduced complexity of instructions</a:t>
            </a:r>
          </a:p>
          <a:p>
            <a:r>
              <a:rPr lang="en-US" dirty="0"/>
              <a:t>Error isolation</a:t>
            </a:r>
          </a:p>
          <a:p>
            <a:r>
              <a:rPr lang="en-US" dirty="0"/>
              <a:t>Clear, structed workflow</a:t>
            </a:r>
          </a:p>
        </p:txBody>
      </p:sp>
      <p:sp>
        <p:nvSpPr>
          <p:cNvPr id="5" name="Text Placeholder 4">
            <a:extLst>
              <a:ext uri="{FF2B5EF4-FFF2-40B4-BE49-F238E27FC236}">
                <a16:creationId xmlns:a16="http://schemas.microsoft.com/office/drawing/2014/main" id="{15F197C1-B953-AA09-B412-DE65FB555490}"/>
              </a:ext>
            </a:extLst>
          </p:cNvPr>
          <p:cNvSpPr>
            <a:spLocks noGrp="1"/>
          </p:cNvSpPr>
          <p:nvPr>
            <p:ph type="body" sz="quarter" idx="3"/>
          </p:nvPr>
        </p:nvSpPr>
        <p:spPr>
          <a:ln>
            <a:solidFill>
              <a:schemeClr val="accent1"/>
            </a:solidFill>
          </a:ln>
        </p:spPr>
        <p:txBody>
          <a:bodyPr anchor="ctr"/>
          <a:lstStyle/>
          <a:p>
            <a:pPr algn="ctr"/>
            <a:r>
              <a:rPr lang="en-US" dirty="0"/>
              <a:t>Weaknesses</a:t>
            </a:r>
          </a:p>
        </p:txBody>
      </p:sp>
      <p:sp>
        <p:nvSpPr>
          <p:cNvPr id="6" name="Content Placeholder 5">
            <a:extLst>
              <a:ext uri="{FF2B5EF4-FFF2-40B4-BE49-F238E27FC236}">
                <a16:creationId xmlns:a16="http://schemas.microsoft.com/office/drawing/2014/main" id="{59A5D541-55CA-7CCE-47EC-76F320EB2D31}"/>
              </a:ext>
            </a:extLst>
          </p:cNvPr>
          <p:cNvSpPr>
            <a:spLocks noGrp="1"/>
          </p:cNvSpPr>
          <p:nvPr>
            <p:ph sz="quarter" idx="4"/>
          </p:nvPr>
        </p:nvSpPr>
        <p:spPr>
          <a:ln>
            <a:solidFill>
              <a:schemeClr val="accent1"/>
            </a:solidFill>
          </a:ln>
        </p:spPr>
        <p:txBody>
          <a:bodyPr/>
          <a:lstStyle/>
          <a:p>
            <a:r>
              <a:rPr lang="en-US" dirty="0"/>
              <a:t>Requires more planning</a:t>
            </a:r>
          </a:p>
          <a:p>
            <a:r>
              <a:rPr lang="en-US" dirty="0"/>
              <a:t>User errors</a:t>
            </a:r>
          </a:p>
          <a:p>
            <a:pPr lvl="1"/>
            <a:r>
              <a:rPr lang="en-US" dirty="0"/>
              <a:t>Information must manually be passed to each subsequent step</a:t>
            </a:r>
          </a:p>
          <a:p>
            <a:r>
              <a:rPr lang="en-US" dirty="0"/>
              <a:t>More time and resource intensive</a:t>
            </a:r>
          </a:p>
          <a:p>
            <a:pPr lvl="1"/>
            <a:r>
              <a:rPr lang="en-US" dirty="0"/>
              <a:t>More complex than a single-prompt process</a:t>
            </a:r>
          </a:p>
        </p:txBody>
      </p:sp>
    </p:spTree>
    <p:extLst>
      <p:ext uri="{BB962C8B-B14F-4D97-AF65-F5344CB8AC3E}">
        <p14:creationId xmlns:p14="http://schemas.microsoft.com/office/powerpoint/2010/main" val="1728548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1620B-9974-3DB1-EE72-A93058E59FB7}"/>
            </a:ext>
          </a:extLst>
        </p:cNvPr>
        <p:cNvGrpSpPr/>
        <p:nvPr/>
      </p:nvGrpSpPr>
      <p:grpSpPr>
        <a:xfrm>
          <a:off x="0" y="0"/>
          <a:ext cx="0" cy="0"/>
          <a:chOff x="0" y="0"/>
          <a:chExt cx="0" cy="0"/>
        </a:xfrm>
      </p:grpSpPr>
      <p:sp>
        <p:nvSpPr>
          <p:cNvPr id="47" name="Rectangle: Folded Corner 46">
            <a:extLst>
              <a:ext uri="{FF2B5EF4-FFF2-40B4-BE49-F238E27FC236}">
                <a16:creationId xmlns:a16="http://schemas.microsoft.com/office/drawing/2014/main" id="{9EBA0738-9956-293F-4B1C-E8D887D8CB65}"/>
              </a:ext>
            </a:extLst>
          </p:cNvPr>
          <p:cNvSpPr/>
          <p:nvPr/>
        </p:nvSpPr>
        <p:spPr>
          <a:xfrm>
            <a:off x="8369718" y="3008374"/>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Rectangle: Folded Corner 45">
            <a:extLst>
              <a:ext uri="{FF2B5EF4-FFF2-40B4-BE49-F238E27FC236}">
                <a16:creationId xmlns:a16="http://schemas.microsoft.com/office/drawing/2014/main" id="{4A1C3195-F921-AA91-2842-8AB64ABC1791}"/>
              </a:ext>
            </a:extLst>
          </p:cNvPr>
          <p:cNvSpPr/>
          <p:nvPr/>
        </p:nvSpPr>
        <p:spPr>
          <a:xfrm>
            <a:off x="7879352" y="2807207"/>
            <a:ext cx="1371600" cy="1645920"/>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Folded Corner 5">
            <a:extLst>
              <a:ext uri="{FF2B5EF4-FFF2-40B4-BE49-F238E27FC236}">
                <a16:creationId xmlns:a16="http://schemas.microsoft.com/office/drawing/2014/main" id="{27DDE6EB-14B6-6B73-A800-8C081F5F9E48}"/>
              </a:ext>
            </a:extLst>
          </p:cNvPr>
          <p:cNvSpPr/>
          <p:nvPr/>
        </p:nvSpPr>
        <p:spPr>
          <a:xfrm>
            <a:off x="2368023"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Analytic</a:t>
            </a:r>
          </a:p>
          <a:p>
            <a:pPr algn="ctr"/>
            <a:r>
              <a:rPr lang="en-US" dirty="0">
                <a:solidFill>
                  <a:schemeClr val="tx1"/>
                </a:solidFill>
              </a:rPr>
              <a:t>Scoring Rubric</a:t>
            </a:r>
          </a:p>
        </p:txBody>
      </p:sp>
      <p:sp>
        <p:nvSpPr>
          <p:cNvPr id="8" name="Rectangle: Folded Corner 7">
            <a:extLst>
              <a:ext uri="{FF2B5EF4-FFF2-40B4-BE49-F238E27FC236}">
                <a16:creationId xmlns:a16="http://schemas.microsoft.com/office/drawing/2014/main" id="{8610FC26-9C49-3BA8-CDFD-35A5F9BFA793}"/>
              </a:ext>
            </a:extLst>
          </p:cNvPr>
          <p:cNvSpPr/>
          <p:nvPr/>
        </p:nvSpPr>
        <p:spPr>
          <a:xfrm>
            <a:off x="222231"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Student </a:t>
            </a:r>
          </a:p>
          <a:p>
            <a:pPr algn="ctr"/>
            <a:r>
              <a:rPr lang="en-US" dirty="0">
                <a:solidFill>
                  <a:schemeClr val="tx1"/>
                </a:solidFill>
              </a:rPr>
              <a:t>Post-Encounter Note</a:t>
            </a:r>
          </a:p>
        </p:txBody>
      </p:sp>
      <p:sp>
        <p:nvSpPr>
          <p:cNvPr id="10" name="Rectangle: Folded Corner 9">
            <a:extLst>
              <a:ext uri="{FF2B5EF4-FFF2-40B4-BE49-F238E27FC236}">
                <a16:creationId xmlns:a16="http://schemas.microsoft.com/office/drawing/2014/main" id="{F166B34D-644A-EC09-5461-A7EE966DCC0D}"/>
              </a:ext>
            </a:extLst>
          </p:cNvPr>
          <p:cNvSpPr/>
          <p:nvPr/>
        </p:nvSpPr>
        <p:spPr>
          <a:xfrm>
            <a:off x="1295127" y="2606040"/>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Prompt:</a:t>
            </a:r>
          </a:p>
          <a:p>
            <a:pPr algn="ctr"/>
            <a:r>
              <a:rPr lang="en-US" dirty="0">
                <a:solidFill>
                  <a:schemeClr val="tx1"/>
                </a:solidFill>
              </a:rPr>
              <a:t>Apply Note to Rubric</a:t>
            </a:r>
          </a:p>
        </p:txBody>
      </p:sp>
      <p:sp>
        <p:nvSpPr>
          <p:cNvPr id="11" name="Rectangle: Folded Corner 10">
            <a:extLst>
              <a:ext uri="{FF2B5EF4-FFF2-40B4-BE49-F238E27FC236}">
                <a16:creationId xmlns:a16="http://schemas.microsoft.com/office/drawing/2014/main" id="{6CC2A0D6-2097-7DE9-ABB9-ED211E103629}"/>
              </a:ext>
            </a:extLst>
          </p:cNvPr>
          <p:cNvSpPr/>
          <p:nvPr/>
        </p:nvSpPr>
        <p:spPr>
          <a:xfrm>
            <a:off x="3538637" y="2606040"/>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p>
          <a:p>
            <a:pPr algn="ctr"/>
            <a:r>
              <a:rPr lang="en-US" dirty="0">
                <a:solidFill>
                  <a:schemeClr val="tx1"/>
                </a:solidFill>
              </a:rPr>
              <a:t>Note Scored with Rubric</a:t>
            </a:r>
          </a:p>
        </p:txBody>
      </p:sp>
      <p:sp>
        <p:nvSpPr>
          <p:cNvPr id="12" name="Rectangle: Folded Corner 11">
            <a:extLst>
              <a:ext uri="{FF2B5EF4-FFF2-40B4-BE49-F238E27FC236}">
                <a16:creationId xmlns:a16="http://schemas.microsoft.com/office/drawing/2014/main" id="{958614A2-0FCE-D08A-CC6A-60723E34A971}"/>
              </a:ext>
            </a:extLst>
          </p:cNvPr>
          <p:cNvSpPr/>
          <p:nvPr/>
        </p:nvSpPr>
        <p:spPr>
          <a:xfrm>
            <a:off x="5782147" y="2606040"/>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a:t>
            </a:r>
          </a:p>
          <a:p>
            <a:pPr algn="ctr"/>
            <a:r>
              <a:rPr lang="en-US" dirty="0">
                <a:solidFill>
                  <a:schemeClr val="tx1"/>
                </a:solidFill>
              </a:rPr>
              <a:t>Make Student Feedback</a:t>
            </a:r>
          </a:p>
        </p:txBody>
      </p:sp>
      <p:sp>
        <p:nvSpPr>
          <p:cNvPr id="14" name="Rectangle: Folded Corner 13">
            <a:extLst>
              <a:ext uri="{FF2B5EF4-FFF2-40B4-BE49-F238E27FC236}">
                <a16:creationId xmlns:a16="http://schemas.microsoft.com/office/drawing/2014/main" id="{8D7BE6BB-72D6-8940-9AF0-0394D39D9B10}"/>
              </a:ext>
            </a:extLst>
          </p:cNvPr>
          <p:cNvSpPr/>
          <p:nvPr/>
        </p:nvSpPr>
        <p:spPr>
          <a:xfrm>
            <a:off x="5785286" y="474621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 Extract Score and Make Report</a:t>
            </a:r>
          </a:p>
        </p:txBody>
      </p:sp>
      <p:sp>
        <p:nvSpPr>
          <p:cNvPr id="15" name="Rectangle: Folded Corner 14">
            <a:extLst>
              <a:ext uri="{FF2B5EF4-FFF2-40B4-BE49-F238E27FC236}">
                <a16:creationId xmlns:a16="http://schemas.microsoft.com/office/drawing/2014/main" id="{226AF97D-D187-F049-BE31-32A9FCF81EFB}"/>
              </a:ext>
            </a:extLst>
          </p:cNvPr>
          <p:cNvSpPr/>
          <p:nvPr/>
        </p:nvSpPr>
        <p:spPr>
          <a:xfrm>
            <a:off x="5782147"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Specific Feedback Instructions</a:t>
            </a:r>
          </a:p>
        </p:txBody>
      </p:sp>
      <p:sp>
        <p:nvSpPr>
          <p:cNvPr id="16" name="Rectangle: Folded Corner 15">
            <a:extLst>
              <a:ext uri="{FF2B5EF4-FFF2-40B4-BE49-F238E27FC236}">
                <a16:creationId xmlns:a16="http://schemas.microsoft.com/office/drawing/2014/main" id="{42A853BA-07BA-667B-57E6-5E5101BB3286}"/>
              </a:ext>
            </a:extLst>
          </p:cNvPr>
          <p:cNvSpPr/>
          <p:nvPr/>
        </p:nvSpPr>
        <p:spPr>
          <a:xfrm>
            <a:off x="8168731"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 Synthesize Class Output</a:t>
            </a:r>
          </a:p>
        </p:txBody>
      </p:sp>
      <p:sp>
        <p:nvSpPr>
          <p:cNvPr id="17" name="Rectangle: Folded Corner 16">
            <a:extLst>
              <a:ext uri="{FF2B5EF4-FFF2-40B4-BE49-F238E27FC236}">
                <a16:creationId xmlns:a16="http://schemas.microsoft.com/office/drawing/2014/main" id="{8A907E3B-5A06-3E16-AEC8-032350D25207}"/>
              </a:ext>
            </a:extLst>
          </p:cNvPr>
          <p:cNvSpPr/>
          <p:nvPr/>
        </p:nvSpPr>
        <p:spPr>
          <a:xfrm>
            <a:off x="10555315"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p>
          <a:p>
            <a:pPr algn="ctr"/>
            <a:r>
              <a:rPr lang="en-US" dirty="0">
                <a:solidFill>
                  <a:schemeClr val="tx1"/>
                </a:solidFill>
              </a:rPr>
              <a:t>Aggregate </a:t>
            </a:r>
          </a:p>
          <a:p>
            <a:pPr algn="ctr"/>
            <a:r>
              <a:rPr lang="en-US" dirty="0">
                <a:solidFill>
                  <a:schemeClr val="tx1"/>
                </a:solidFill>
              </a:rPr>
              <a:t>Student Results</a:t>
            </a:r>
          </a:p>
        </p:txBody>
      </p:sp>
      <p:sp>
        <p:nvSpPr>
          <p:cNvPr id="18" name="Rectangle: Folded Corner 17">
            <a:extLst>
              <a:ext uri="{FF2B5EF4-FFF2-40B4-BE49-F238E27FC236}">
                <a16:creationId xmlns:a16="http://schemas.microsoft.com/office/drawing/2014/main" id="{48D60656-0203-D611-2051-511B4CC9A965}"/>
              </a:ext>
            </a:extLst>
          </p:cNvPr>
          <p:cNvSpPr/>
          <p:nvPr/>
        </p:nvSpPr>
        <p:spPr>
          <a:xfrm>
            <a:off x="8174827" y="2606040"/>
            <a:ext cx="1371600" cy="1645920"/>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Student Specific Feedback</a:t>
            </a:r>
          </a:p>
        </p:txBody>
      </p:sp>
      <p:cxnSp>
        <p:nvCxnSpPr>
          <p:cNvPr id="24" name="Straight Connector 23">
            <a:extLst>
              <a:ext uri="{FF2B5EF4-FFF2-40B4-BE49-F238E27FC236}">
                <a16:creationId xmlns:a16="http://schemas.microsoft.com/office/drawing/2014/main" id="{5F90A9EF-6F86-A526-F113-54CFB59E55B3}"/>
              </a:ext>
            </a:extLst>
          </p:cNvPr>
          <p:cNvCxnSpPr>
            <a:stCxn id="8" idx="3"/>
            <a:endCxn id="6" idx="1"/>
          </p:cNvCxnSpPr>
          <p:nvPr/>
        </p:nvCxnSpPr>
        <p:spPr>
          <a:xfrm>
            <a:off x="1593831" y="1288825"/>
            <a:ext cx="774192"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64C0B50D-D6B1-3D9B-4E93-83DF6D156872}"/>
              </a:ext>
            </a:extLst>
          </p:cNvPr>
          <p:cNvCxnSpPr>
            <a:stCxn id="10" idx="0"/>
          </p:cNvCxnSpPr>
          <p:nvPr/>
        </p:nvCxnSpPr>
        <p:spPr>
          <a:xfrm flipV="1">
            <a:off x="1980927" y="1288825"/>
            <a:ext cx="0" cy="131721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6BFAA718-78B0-542D-9A78-3FB80280FBCC}"/>
              </a:ext>
            </a:extLst>
          </p:cNvPr>
          <p:cNvCxnSpPr>
            <a:cxnSpLocks/>
            <a:stCxn id="11" idx="1"/>
            <a:endCxn id="10" idx="3"/>
          </p:cNvCxnSpPr>
          <p:nvPr/>
        </p:nvCxnSpPr>
        <p:spPr>
          <a:xfrm flipH="1">
            <a:off x="2666727" y="3429000"/>
            <a:ext cx="871910"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9F8585B-D2AE-2D37-6187-30594A5F2E90}"/>
              </a:ext>
            </a:extLst>
          </p:cNvPr>
          <p:cNvCxnSpPr>
            <a:cxnSpLocks/>
            <a:stCxn id="12" idx="1"/>
            <a:endCxn id="11" idx="3"/>
          </p:cNvCxnSpPr>
          <p:nvPr/>
        </p:nvCxnSpPr>
        <p:spPr>
          <a:xfrm flipH="1">
            <a:off x="4910237" y="3429000"/>
            <a:ext cx="871910"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6BF99F1F-7717-3F0F-AD20-CCB8D240D35A}"/>
              </a:ext>
            </a:extLst>
          </p:cNvPr>
          <p:cNvCxnSpPr>
            <a:cxnSpLocks/>
            <a:stCxn id="14" idx="1"/>
            <a:endCxn id="11" idx="3"/>
          </p:cNvCxnSpPr>
          <p:nvPr/>
        </p:nvCxnSpPr>
        <p:spPr>
          <a:xfrm flipH="1" flipV="1">
            <a:off x="4910237" y="3429000"/>
            <a:ext cx="875049" cy="214017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79EDDD4D-3B4E-6ACD-9A63-90796B808044}"/>
              </a:ext>
            </a:extLst>
          </p:cNvPr>
          <p:cNvCxnSpPr>
            <a:cxnSpLocks/>
            <a:stCxn id="12" idx="0"/>
            <a:endCxn id="15" idx="2"/>
          </p:cNvCxnSpPr>
          <p:nvPr/>
        </p:nvCxnSpPr>
        <p:spPr>
          <a:xfrm flipV="1">
            <a:off x="6467947" y="2111785"/>
            <a:ext cx="0" cy="49425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FD8F6F95-92ED-70C1-07B8-067F3799EFC1}"/>
              </a:ext>
            </a:extLst>
          </p:cNvPr>
          <p:cNvCxnSpPr>
            <a:cxnSpLocks/>
            <a:stCxn id="12" idx="0"/>
            <a:endCxn id="6" idx="3"/>
          </p:cNvCxnSpPr>
          <p:nvPr/>
        </p:nvCxnSpPr>
        <p:spPr>
          <a:xfrm flipH="1" flipV="1">
            <a:off x="3739623" y="1288825"/>
            <a:ext cx="2728324" cy="131721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2807F653-FCD6-630A-3E67-CDA05EBF921B}"/>
              </a:ext>
            </a:extLst>
          </p:cNvPr>
          <p:cNvCxnSpPr>
            <a:cxnSpLocks/>
            <a:stCxn id="18" idx="1"/>
            <a:endCxn id="12" idx="3"/>
          </p:cNvCxnSpPr>
          <p:nvPr/>
        </p:nvCxnSpPr>
        <p:spPr>
          <a:xfrm flipH="1">
            <a:off x="7153747" y="3429000"/>
            <a:ext cx="1021080"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B635F56A-B696-2B88-64C4-45F28550B3B1}"/>
              </a:ext>
            </a:extLst>
          </p:cNvPr>
          <p:cNvSpPr/>
          <p:nvPr/>
        </p:nvSpPr>
        <p:spPr>
          <a:xfrm>
            <a:off x="222231" y="4685634"/>
            <a:ext cx="4511043" cy="1938992"/>
          </a:xfrm>
          <a:prstGeom prst="rect">
            <a:avLst/>
          </a:prstGeom>
          <a:noFill/>
          <a:ln w="38100">
            <a:solidFill>
              <a:schemeClr val="accent1"/>
            </a:solidFill>
          </a:ln>
        </p:spPr>
        <p:txBody>
          <a:bodyPr wrap="non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Prompt Chaining:</a:t>
            </a:r>
          </a:p>
          <a:p>
            <a:pPr algn="ctr"/>
            <a:r>
              <a:rPr lang="en-US" sz="4000" dirty="0">
                <a:ln w="0"/>
                <a:solidFill>
                  <a:schemeClr val="accent1"/>
                </a:solidFill>
                <a:effectLst>
                  <a:outerShdw blurRad="38100" dist="25400" dir="5400000" algn="ctr" rotWithShape="0">
                    <a:srgbClr val="6E747A">
                      <a:alpha val="43000"/>
                    </a:srgbClr>
                  </a:outerShdw>
                </a:effectLst>
              </a:rPr>
              <a:t>An Example with </a:t>
            </a:r>
          </a:p>
          <a:p>
            <a:pPr algn="ctr"/>
            <a:r>
              <a:rPr lang="en-US" sz="4000" dirty="0">
                <a:ln w="0"/>
                <a:solidFill>
                  <a:schemeClr val="accent1"/>
                </a:solidFill>
                <a:effectLst>
                  <a:outerShdw blurRad="38100" dist="25400" dir="5400000" algn="ctr" rotWithShape="0">
                    <a:srgbClr val="6E747A">
                      <a:alpha val="43000"/>
                    </a:srgbClr>
                  </a:outerShdw>
                </a:effectLst>
              </a:rPr>
              <a:t>OSCE Note Grading</a:t>
            </a:r>
            <a:endParaRPr lang="en-US" sz="4000" b="0" cap="none" spc="0" dirty="0">
              <a:ln w="0"/>
              <a:solidFill>
                <a:schemeClr val="accent1"/>
              </a:solidFill>
              <a:effectLst>
                <a:outerShdw blurRad="38100" dist="25400" dir="5400000" algn="ctr" rotWithShape="0">
                  <a:srgbClr val="6E747A">
                    <a:alpha val="43000"/>
                  </a:srgbClr>
                </a:outerShdw>
              </a:effectLst>
            </a:endParaRPr>
          </a:p>
        </p:txBody>
      </p:sp>
      <p:cxnSp>
        <p:nvCxnSpPr>
          <p:cNvPr id="3" name="Straight Arrow Connector 2">
            <a:extLst>
              <a:ext uri="{FF2B5EF4-FFF2-40B4-BE49-F238E27FC236}">
                <a16:creationId xmlns:a16="http://schemas.microsoft.com/office/drawing/2014/main" id="{B7076288-B2C0-E846-686B-7F534BDCE00F}"/>
              </a:ext>
            </a:extLst>
          </p:cNvPr>
          <p:cNvCxnSpPr>
            <a:cxnSpLocks/>
            <a:stCxn id="16" idx="2"/>
            <a:endCxn id="18" idx="0"/>
          </p:cNvCxnSpPr>
          <p:nvPr/>
        </p:nvCxnSpPr>
        <p:spPr>
          <a:xfrm>
            <a:off x="8854531" y="2111785"/>
            <a:ext cx="6096" cy="49425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1FE93E44-1F44-3313-8D03-15F4EE6835E7}"/>
              </a:ext>
            </a:extLst>
          </p:cNvPr>
          <p:cNvCxnSpPr>
            <a:cxnSpLocks/>
            <a:stCxn id="17" idx="1"/>
            <a:endCxn id="16" idx="3"/>
          </p:cNvCxnSpPr>
          <p:nvPr/>
        </p:nvCxnSpPr>
        <p:spPr>
          <a:xfrm flipH="1">
            <a:off x="9540331" y="1288825"/>
            <a:ext cx="1014984"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0F793219-3FCA-ABBD-FB0C-ED163E305A30}"/>
              </a:ext>
            </a:extLst>
          </p:cNvPr>
          <p:cNvCxnSpPr/>
          <p:nvPr/>
        </p:nvCxnSpPr>
        <p:spPr>
          <a:xfrm flipV="1">
            <a:off x="11220177" y="2111785"/>
            <a:ext cx="0" cy="131721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056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11" grpId="0" animBg="1"/>
      <p:bldP spid="12" grpId="0" animBg="1"/>
      <p:bldP spid="14" grpId="0" animBg="1"/>
      <p:bldP spid="15" grpId="0" animBg="1"/>
      <p:bldP spid="16" grpId="0" animBg="1"/>
      <p:bldP spid="17"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white coats&#10;&#10;Description automatically generated">
            <a:extLst>
              <a:ext uri="{FF2B5EF4-FFF2-40B4-BE49-F238E27FC236}">
                <a16:creationId xmlns:a16="http://schemas.microsoft.com/office/drawing/2014/main" id="{FDAF85B3-D20B-F241-8873-493D2BE8DF84}"/>
              </a:ext>
            </a:extLst>
          </p:cNvPr>
          <p:cNvPicPr>
            <a:picLocks noChangeAspect="1"/>
          </p:cNvPicPr>
          <p:nvPr/>
        </p:nvPicPr>
        <p:blipFill>
          <a:blip r:embed="rId2">
            <a:extLst>
              <a:ext uri="{28A0092B-C50C-407E-A947-70E740481C1C}">
                <a14:useLocalDpi xmlns:a14="http://schemas.microsoft.com/office/drawing/2010/main" val="0"/>
              </a:ext>
            </a:extLst>
          </a:blip>
          <a:srcRect b="1765"/>
          <a:stretch/>
        </p:blipFill>
        <p:spPr>
          <a:xfrm>
            <a:off x="20" y="1282"/>
            <a:ext cx="12191980" cy="6856718"/>
          </a:xfrm>
          <a:prstGeom prst="rect">
            <a:avLst/>
          </a:prstGeom>
        </p:spPr>
      </p:pic>
      <p:sp>
        <p:nvSpPr>
          <p:cNvPr id="2" name="Slide Number Placeholder 1">
            <a:extLst>
              <a:ext uri="{FF2B5EF4-FFF2-40B4-BE49-F238E27FC236}">
                <a16:creationId xmlns:a16="http://schemas.microsoft.com/office/drawing/2014/main" id="{5B464EA7-622E-61D5-94CD-9222A08D8261}"/>
              </a:ext>
            </a:extLst>
          </p:cNvPr>
          <p:cNvSpPr>
            <a:spLocks noGrp="1"/>
          </p:cNvSpPr>
          <p:nvPr>
            <p:ph type="sldNum" sz="quarter" idx="12"/>
          </p:nvPr>
        </p:nvSpPr>
        <p:spPr>
          <a:xfrm>
            <a:off x="8610600" y="6356350"/>
            <a:ext cx="2743200" cy="365125"/>
          </a:xfrm>
        </p:spPr>
        <p:txBody>
          <a:bodyPr>
            <a:normAutofit/>
          </a:bodyPr>
          <a:lstStyle/>
          <a:p>
            <a:pPr>
              <a:spcAft>
                <a:spcPts val="600"/>
              </a:spcAft>
            </a:pPr>
            <a:fld id="{EFED11C7-8F2B-4FDD-B1D8-6A3CB9D47A86}" type="slidenum">
              <a:rPr lang="en-US">
                <a:solidFill>
                  <a:srgbClr val="FFFFFF"/>
                </a:solidFill>
              </a:rPr>
              <a:pPr>
                <a:spcAft>
                  <a:spcPts val="600"/>
                </a:spcAft>
              </a:pPr>
              <a:t>35</a:t>
            </a:fld>
            <a:endParaRPr lang="en-US">
              <a:solidFill>
                <a:srgbClr val="FFFFFF"/>
              </a:solidFill>
            </a:endParaRPr>
          </a:p>
        </p:txBody>
      </p:sp>
      <p:sp>
        <p:nvSpPr>
          <p:cNvPr id="3" name="Rectangle 2">
            <a:extLst>
              <a:ext uri="{FF2B5EF4-FFF2-40B4-BE49-F238E27FC236}">
                <a16:creationId xmlns:a16="http://schemas.microsoft.com/office/drawing/2014/main" id="{B2D98DC6-4612-1D59-59D7-1E38B06B6F33}"/>
              </a:ext>
            </a:extLst>
          </p:cNvPr>
          <p:cNvSpPr/>
          <p:nvPr/>
        </p:nvSpPr>
        <p:spPr>
          <a:xfrm>
            <a:off x="1040353" y="2186890"/>
            <a:ext cx="10111294" cy="830997"/>
          </a:xfrm>
          <a:prstGeom prst="rect">
            <a:avLst/>
          </a:prstGeom>
          <a:solidFill>
            <a:srgbClr val="FFFFFF">
              <a:alpha val="50196"/>
            </a:srgbClr>
          </a:solidFill>
        </p:spPr>
        <p:txBody>
          <a:bodyPr wrap="none" lIns="91440" tIns="45720" rIns="91440" bIns="45720">
            <a:spAutoFit/>
          </a:bodyPr>
          <a:lstStyle/>
          <a:p>
            <a:pPr algn="ctr"/>
            <a:r>
              <a:rPr lang="en-US" sz="4800" b="1" cap="none" spc="50" dirty="0">
                <a:ln w="9525" cmpd="sng">
                  <a:solidFill>
                    <a:schemeClr val="accent1"/>
                  </a:solidFill>
                  <a:prstDash val="solid"/>
                </a:ln>
                <a:solidFill>
                  <a:srgbClr val="70AD47">
                    <a:tint val="1000"/>
                  </a:srgbClr>
                </a:solidFill>
                <a:effectLst>
                  <a:glow rad="38100">
                    <a:schemeClr val="accent1">
                      <a:alpha val="40000"/>
                    </a:schemeClr>
                  </a:glow>
                </a:effectLst>
              </a:rPr>
              <a:t>Applications in Medical Education</a:t>
            </a:r>
          </a:p>
        </p:txBody>
      </p:sp>
    </p:spTree>
    <p:extLst>
      <p:ext uri="{BB962C8B-B14F-4D97-AF65-F5344CB8AC3E}">
        <p14:creationId xmlns:p14="http://schemas.microsoft.com/office/powerpoint/2010/main" val="4122731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F5420-0227-018A-7FA4-190D25C609ED}"/>
              </a:ext>
            </a:extLst>
          </p:cNvPr>
          <p:cNvSpPr>
            <a:spLocks noGrp="1"/>
          </p:cNvSpPr>
          <p:nvPr>
            <p:ph type="title"/>
          </p:nvPr>
        </p:nvSpPr>
        <p:spPr/>
        <p:txBody>
          <a:bodyPr/>
          <a:lstStyle/>
          <a:p>
            <a:r>
              <a:rPr lang="en-US" dirty="0"/>
              <a:t>Applications in Medical Education</a:t>
            </a:r>
          </a:p>
        </p:txBody>
      </p:sp>
      <p:sp>
        <p:nvSpPr>
          <p:cNvPr id="3" name="Content Placeholder 2">
            <a:extLst>
              <a:ext uri="{FF2B5EF4-FFF2-40B4-BE49-F238E27FC236}">
                <a16:creationId xmlns:a16="http://schemas.microsoft.com/office/drawing/2014/main" id="{1D791021-8164-5CC4-BC74-90B7487A5A0B}"/>
              </a:ext>
            </a:extLst>
          </p:cNvPr>
          <p:cNvSpPr>
            <a:spLocks noGrp="1"/>
          </p:cNvSpPr>
          <p:nvPr>
            <p:ph idx="1"/>
          </p:nvPr>
        </p:nvSpPr>
        <p:spPr>
          <a:xfrm>
            <a:off x="838200" y="1825624"/>
            <a:ext cx="10515600" cy="5032375"/>
          </a:xfrm>
        </p:spPr>
        <p:txBody>
          <a:bodyPr/>
          <a:lstStyle/>
          <a:p>
            <a:pPr marL="0" indent="0">
              <a:buNone/>
            </a:pPr>
            <a:r>
              <a:rPr lang="en-US" sz="2400" dirty="0">
                <a:hlinkClick r:id="rId2"/>
              </a:rPr>
              <a:t>Scoping Review of AI in Medical Education Assessment </a:t>
            </a:r>
            <a:r>
              <a:rPr lang="en-US" sz="2400" dirty="0"/>
              <a:t>(2024; BEME Guide)</a:t>
            </a:r>
          </a:p>
          <a:p>
            <a:pPr marL="0" indent="0">
              <a:buNone/>
            </a:pPr>
            <a:r>
              <a:rPr lang="en-US" sz="2400" dirty="0">
                <a:hlinkClick r:id="rId3"/>
              </a:rPr>
              <a:t>Supplemental Material – Articles included in the Guide</a:t>
            </a:r>
            <a:endParaRPr lang="en-US" sz="2400" dirty="0"/>
          </a:p>
          <a:p>
            <a:r>
              <a:rPr lang="en-US" dirty="0"/>
              <a:t>Admission / Selection</a:t>
            </a:r>
          </a:p>
          <a:p>
            <a:r>
              <a:rPr lang="en-US" dirty="0"/>
              <a:t>Teaching / Instruction (Simulation)</a:t>
            </a:r>
          </a:p>
          <a:p>
            <a:r>
              <a:rPr lang="en-US" dirty="0"/>
              <a:t>Assessment (Clinical Skills, MCQ generation, text analysis, prediction, surgical skills)</a:t>
            </a:r>
          </a:p>
          <a:p>
            <a:r>
              <a:rPr lang="en-US" dirty="0"/>
              <a:t>Clinical Reasoning</a:t>
            </a:r>
          </a:p>
          <a:p>
            <a:r>
              <a:rPr lang="en-US" dirty="0"/>
              <a:t>Automation of case /procedural logs</a:t>
            </a:r>
          </a:p>
          <a:p>
            <a:r>
              <a:rPr lang="en-US" dirty="0"/>
              <a:t>Knowledge / Attributes of AI</a:t>
            </a:r>
          </a:p>
          <a:p>
            <a:r>
              <a:rPr lang="en-US" dirty="0"/>
              <a:t>Performance of LLMs on Medical Examinations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80C555B-A403-021D-DB66-74ACB7E8FF1A}"/>
              </a:ext>
            </a:extLst>
          </p:cNvPr>
          <p:cNvSpPr>
            <a:spLocks noGrp="1"/>
          </p:cNvSpPr>
          <p:nvPr>
            <p:ph type="sldNum" sz="quarter" idx="12"/>
          </p:nvPr>
        </p:nvSpPr>
        <p:spPr/>
        <p:txBody>
          <a:bodyPr/>
          <a:lstStyle/>
          <a:p>
            <a:fld id="{EFED11C7-8F2B-4FDD-B1D8-6A3CB9D47A86}" type="slidenum">
              <a:rPr lang="en-US" smtClean="0"/>
              <a:t>36</a:t>
            </a:fld>
            <a:endParaRPr lang="en-US"/>
          </a:p>
        </p:txBody>
      </p:sp>
      <p:sp>
        <p:nvSpPr>
          <p:cNvPr id="5" name="Rectangle 4">
            <a:extLst>
              <a:ext uri="{FF2B5EF4-FFF2-40B4-BE49-F238E27FC236}">
                <a16:creationId xmlns:a16="http://schemas.microsoft.com/office/drawing/2014/main" id="{9036B14C-944E-49F9-2076-AECAB26B922F}"/>
              </a:ext>
            </a:extLst>
          </p:cNvPr>
          <p:cNvSpPr/>
          <p:nvPr/>
        </p:nvSpPr>
        <p:spPr>
          <a:xfrm>
            <a:off x="8134782" y="5227053"/>
            <a:ext cx="3539303" cy="707886"/>
          </a:xfrm>
          <a:prstGeom prst="rect">
            <a:avLst/>
          </a:prstGeom>
          <a:noFill/>
        </p:spPr>
        <p:txBody>
          <a:bodyPr wrap="non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 Perspectives!</a:t>
            </a:r>
          </a:p>
        </p:txBody>
      </p:sp>
    </p:spTree>
    <p:extLst>
      <p:ext uri="{BB962C8B-B14F-4D97-AF65-F5344CB8AC3E}">
        <p14:creationId xmlns:p14="http://schemas.microsoft.com/office/powerpoint/2010/main" val="271540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4" end="4"/>
                                            </p:txEl>
                                          </p:spTgt>
                                        </p:tgtEl>
                                        <p:attrNameLst>
                                          <p:attrName>style.color</p:attrName>
                                        </p:attrNameLst>
                                      </p:cBhvr>
                                      <p:to>
                                        <a:srgbClr val="45B0E1"/>
                                      </p:to>
                                    </p:animClr>
                                    <p:animClr clrSpc="rgb" dir="cw">
                                      <p:cBhvr>
                                        <p:cTn id="7" dur="500" fill="hold"/>
                                        <p:tgtEl>
                                          <p:spTgt spid="3">
                                            <p:txEl>
                                              <p:pRg st="4" end="4"/>
                                            </p:txEl>
                                          </p:spTgt>
                                        </p:tgtEl>
                                        <p:attrNameLst>
                                          <p:attrName>fillcolor</p:attrName>
                                        </p:attrNameLst>
                                      </p:cBhvr>
                                      <p:to>
                                        <a:srgbClr val="45B0E1"/>
                                      </p:to>
                                    </p:animClr>
                                    <p:set>
                                      <p:cBhvr>
                                        <p:cTn id="8" dur="500" fill="hold"/>
                                        <p:tgtEl>
                                          <p:spTgt spid="3">
                                            <p:txEl>
                                              <p:pRg st="4" end="4"/>
                                            </p:txEl>
                                          </p:spTgt>
                                        </p:tgtEl>
                                        <p:attrNameLst>
                                          <p:attrName>fill.type</p:attrName>
                                        </p:attrNameLst>
                                      </p:cBhvr>
                                      <p:to>
                                        <p:strVal val="solid"/>
                                      </p:to>
                                    </p:set>
                                    <p:set>
                                      <p:cBhvr>
                                        <p:cTn id="9" dur="500" fill="hold"/>
                                        <p:tgtEl>
                                          <p:spTgt spid="3">
                                            <p:txEl>
                                              <p:pRg st="4" end="4"/>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3">
                                            <p:txEl>
                                              <p:pRg st="5" end="5"/>
                                            </p:txEl>
                                          </p:spTgt>
                                        </p:tgtEl>
                                        <p:attrNameLst>
                                          <p:attrName>style.color</p:attrName>
                                        </p:attrNameLst>
                                      </p:cBhvr>
                                      <p:to>
                                        <a:srgbClr val="45B0E1"/>
                                      </p:to>
                                    </p:animClr>
                                    <p:animClr clrSpc="rgb" dir="cw">
                                      <p:cBhvr>
                                        <p:cTn id="12" dur="500" fill="hold"/>
                                        <p:tgtEl>
                                          <p:spTgt spid="3">
                                            <p:txEl>
                                              <p:pRg st="5" end="5"/>
                                            </p:txEl>
                                          </p:spTgt>
                                        </p:tgtEl>
                                        <p:attrNameLst>
                                          <p:attrName>fillcolor</p:attrName>
                                        </p:attrNameLst>
                                      </p:cBhvr>
                                      <p:to>
                                        <a:srgbClr val="45B0E1"/>
                                      </p:to>
                                    </p:animClr>
                                    <p:set>
                                      <p:cBhvr>
                                        <p:cTn id="13" dur="500" fill="hold"/>
                                        <p:tgtEl>
                                          <p:spTgt spid="3">
                                            <p:txEl>
                                              <p:pRg st="5" end="5"/>
                                            </p:txEl>
                                          </p:spTgt>
                                        </p:tgtEl>
                                        <p:attrNameLst>
                                          <p:attrName>fill.type</p:attrName>
                                        </p:attrNameLst>
                                      </p:cBhvr>
                                      <p:to>
                                        <p:strVal val="solid"/>
                                      </p:to>
                                    </p:set>
                                    <p:set>
                                      <p:cBhvr>
                                        <p:cTn id="14" dur="500" fill="hold"/>
                                        <p:tgtEl>
                                          <p:spTgt spid="3">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200A4-7C61-B987-A186-E7F752C3236D}"/>
              </a:ext>
            </a:extLst>
          </p:cNvPr>
          <p:cNvSpPr>
            <a:spLocks noGrp="1"/>
          </p:cNvSpPr>
          <p:nvPr>
            <p:ph type="title"/>
          </p:nvPr>
        </p:nvSpPr>
        <p:spPr/>
        <p:txBody>
          <a:bodyPr/>
          <a:lstStyle/>
          <a:p>
            <a:r>
              <a:rPr lang="en-US" dirty="0"/>
              <a:t>Applications in Medical Education</a:t>
            </a:r>
          </a:p>
        </p:txBody>
      </p:sp>
      <p:sp>
        <p:nvSpPr>
          <p:cNvPr id="3" name="Content Placeholder 2">
            <a:extLst>
              <a:ext uri="{FF2B5EF4-FFF2-40B4-BE49-F238E27FC236}">
                <a16:creationId xmlns:a16="http://schemas.microsoft.com/office/drawing/2014/main" id="{9D7ABB2F-1FA6-0A3C-D3F4-8E283E25F00B}"/>
              </a:ext>
            </a:extLst>
          </p:cNvPr>
          <p:cNvSpPr>
            <a:spLocks noGrp="1"/>
          </p:cNvSpPr>
          <p:nvPr>
            <p:ph idx="1"/>
          </p:nvPr>
        </p:nvSpPr>
        <p:spPr>
          <a:xfrm>
            <a:off x="838200" y="1530350"/>
            <a:ext cx="10515600" cy="1508125"/>
          </a:xfrm>
        </p:spPr>
        <p:txBody>
          <a:bodyPr/>
          <a:lstStyle/>
          <a:p>
            <a:pPr marL="0" indent="0">
              <a:buNone/>
            </a:pPr>
            <a:r>
              <a:rPr lang="en-US" dirty="0">
                <a:hlinkClick r:id="rId2"/>
              </a:rPr>
              <a:t>Artificial Intelligence in Health Professions Education assessment (AMEE Guide No 178) – 2025</a:t>
            </a:r>
            <a:endParaRPr lang="en-US" dirty="0"/>
          </a:p>
          <a:p>
            <a:pPr marL="0" indent="0">
              <a:buNone/>
            </a:pPr>
            <a:r>
              <a:rPr lang="en-US" dirty="0"/>
              <a:t>Issue, Theory, Potential, Examples / Best Practices, Limitations</a:t>
            </a:r>
          </a:p>
          <a:p>
            <a:pPr marL="0" indent="0">
              <a:buNone/>
            </a:pPr>
            <a:endParaRPr lang="en-US" dirty="0"/>
          </a:p>
        </p:txBody>
      </p:sp>
      <p:sp>
        <p:nvSpPr>
          <p:cNvPr id="4" name="Content Placeholder 2">
            <a:extLst>
              <a:ext uri="{FF2B5EF4-FFF2-40B4-BE49-F238E27FC236}">
                <a16:creationId xmlns:a16="http://schemas.microsoft.com/office/drawing/2014/main" id="{3A3CA37B-2074-F2E2-3348-5780FE0B71F5}"/>
              </a:ext>
            </a:extLst>
          </p:cNvPr>
          <p:cNvSpPr txBox="1">
            <a:spLocks/>
          </p:cNvSpPr>
          <p:nvPr/>
        </p:nvSpPr>
        <p:spPr>
          <a:xfrm>
            <a:off x="838200" y="3038475"/>
            <a:ext cx="5181600" cy="39274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Theories and Frameworks</a:t>
            </a:r>
          </a:p>
          <a:p>
            <a:r>
              <a:rPr lang="en-US" dirty="0"/>
              <a:t>Human Responses</a:t>
            </a:r>
          </a:p>
          <a:p>
            <a:r>
              <a:rPr lang="en-US" dirty="0" err="1"/>
              <a:t>Personalised</a:t>
            </a:r>
            <a:r>
              <a:rPr lang="en-US" dirty="0"/>
              <a:t> and flexible summative assessment</a:t>
            </a:r>
          </a:p>
          <a:p>
            <a:r>
              <a:rPr lang="en-US" dirty="0"/>
              <a:t>Assessment standardization</a:t>
            </a:r>
          </a:p>
          <a:p>
            <a:r>
              <a:rPr lang="en-US" dirty="0"/>
              <a:t>Personalized and flexible formative assessment</a:t>
            </a:r>
          </a:p>
        </p:txBody>
      </p:sp>
      <p:sp>
        <p:nvSpPr>
          <p:cNvPr id="5" name="Content Placeholder 3">
            <a:extLst>
              <a:ext uri="{FF2B5EF4-FFF2-40B4-BE49-F238E27FC236}">
                <a16:creationId xmlns:a16="http://schemas.microsoft.com/office/drawing/2014/main" id="{801B260A-5551-193F-0D64-1AAA80388B24}"/>
              </a:ext>
            </a:extLst>
          </p:cNvPr>
          <p:cNvSpPr txBox="1">
            <a:spLocks/>
          </p:cNvSpPr>
          <p:nvPr/>
        </p:nvSpPr>
        <p:spPr>
          <a:xfrm>
            <a:off x="6172200" y="3038475"/>
            <a:ext cx="5181600" cy="39274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Take-home essay</a:t>
            </a:r>
          </a:p>
          <a:p>
            <a:r>
              <a:rPr lang="en-US" dirty="0"/>
              <a:t>Other Assessment Types</a:t>
            </a:r>
          </a:p>
          <a:p>
            <a:r>
              <a:rPr lang="en-US" dirty="0"/>
              <a:t>AI as Tutor</a:t>
            </a:r>
          </a:p>
          <a:p>
            <a:r>
              <a:rPr lang="en-US" dirty="0"/>
              <a:t>AI as Learner</a:t>
            </a:r>
          </a:p>
          <a:p>
            <a:r>
              <a:rPr lang="en-US" dirty="0"/>
              <a:t>Competency-based Assessment</a:t>
            </a:r>
          </a:p>
          <a:p>
            <a:r>
              <a:rPr lang="en-US" dirty="0"/>
              <a:t>Difficult areas and ethical issues</a:t>
            </a:r>
          </a:p>
        </p:txBody>
      </p:sp>
    </p:spTree>
    <p:extLst>
      <p:ext uri="{BB962C8B-B14F-4D97-AF65-F5344CB8AC3E}">
        <p14:creationId xmlns:p14="http://schemas.microsoft.com/office/powerpoint/2010/main" val="2290388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5FD5F-99FE-5B29-B462-C74652B2E73B}"/>
              </a:ext>
            </a:extLst>
          </p:cNvPr>
          <p:cNvSpPr>
            <a:spLocks noGrp="1"/>
          </p:cNvSpPr>
          <p:nvPr>
            <p:ph type="title"/>
          </p:nvPr>
        </p:nvSpPr>
        <p:spPr/>
        <p:txBody>
          <a:bodyPr/>
          <a:lstStyle/>
          <a:p>
            <a:r>
              <a:rPr lang="en-US" dirty="0"/>
              <a:t>LLM Applications in Assessment</a:t>
            </a:r>
          </a:p>
        </p:txBody>
      </p:sp>
      <p:sp>
        <p:nvSpPr>
          <p:cNvPr id="3" name="Content Placeholder 2">
            <a:extLst>
              <a:ext uri="{FF2B5EF4-FFF2-40B4-BE49-F238E27FC236}">
                <a16:creationId xmlns:a16="http://schemas.microsoft.com/office/drawing/2014/main" id="{C0359A1A-89AC-6808-E2F3-43BB01A2A87B}"/>
              </a:ext>
            </a:extLst>
          </p:cNvPr>
          <p:cNvSpPr>
            <a:spLocks noGrp="1"/>
          </p:cNvSpPr>
          <p:nvPr>
            <p:ph idx="1"/>
          </p:nvPr>
        </p:nvSpPr>
        <p:spPr>
          <a:xfrm>
            <a:off x="838200" y="1825624"/>
            <a:ext cx="10515600" cy="5032375"/>
          </a:xfrm>
        </p:spPr>
        <p:txBody>
          <a:bodyPr>
            <a:normAutofit/>
          </a:bodyPr>
          <a:lstStyle/>
          <a:p>
            <a:r>
              <a:rPr lang="en-US" b="1" dirty="0"/>
              <a:t>MCQ / Item Generation</a:t>
            </a:r>
          </a:p>
          <a:p>
            <a:pPr marL="0" indent="0">
              <a:buNone/>
            </a:pPr>
            <a:r>
              <a:rPr lang="en-US" dirty="0"/>
              <a:t>- Can use a structured prompt to help generate new items for a specific parts of the curriculum.</a:t>
            </a:r>
          </a:p>
          <a:p>
            <a:pPr marL="0" indent="0">
              <a:buNone/>
            </a:pPr>
            <a:r>
              <a:rPr lang="en-US" dirty="0"/>
              <a:t>- “You are a medical educator that is an expert in [topic]. You are developing an examination to assess student’s knowledge of [more specific topic]. Your are generating a USMLE-style item for this purpose. The item should be appropriate for [level of learner].”</a:t>
            </a:r>
          </a:p>
          <a:p>
            <a:pPr marL="0" indent="0">
              <a:buNone/>
            </a:pPr>
            <a:r>
              <a:rPr lang="en-US" dirty="0"/>
              <a:t>- Even better: “I will post an example item; please mimic this style while adhering to USMLE guidelines.”</a:t>
            </a:r>
          </a:p>
        </p:txBody>
      </p:sp>
      <p:sp>
        <p:nvSpPr>
          <p:cNvPr id="4" name="Slide Number Placeholder 3">
            <a:extLst>
              <a:ext uri="{FF2B5EF4-FFF2-40B4-BE49-F238E27FC236}">
                <a16:creationId xmlns:a16="http://schemas.microsoft.com/office/drawing/2014/main" id="{9BC04637-1D61-DCF9-2868-34ACEF667B7D}"/>
              </a:ext>
            </a:extLst>
          </p:cNvPr>
          <p:cNvSpPr>
            <a:spLocks noGrp="1"/>
          </p:cNvSpPr>
          <p:nvPr>
            <p:ph type="sldNum" sz="quarter" idx="12"/>
          </p:nvPr>
        </p:nvSpPr>
        <p:spPr/>
        <p:txBody>
          <a:bodyPr/>
          <a:lstStyle/>
          <a:p>
            <a:fld id="{EFED11C7-8F2B-4FDD-B1D8-6A3CB9D47A86}" type="slidenum">
              <a:rPr lang="en-US" smtClean="0"/>
              <a:t>38</a:t>
            </a:fld>
            <a:endParaRPr lang="en-US"/>
          </a:p>
        </p:txBody>
      </p:sp>
    </p:spTree>
    <p:extLst>
      <p:ext uri="{BB962C8B-B14F-4D97-AF65-F5344CB8AC3E}">
        <p14:creationId xmlns:p14="http://schemas.microsoft.com/office/powerpoint/2010/main" val="156170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FAE4A-877D-B0AB-A21F-4999580EEA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9780DE-F6AC-3BBE-23AF-C0EC1D353B13}"/>
              </a:ext>
            </a:extLst>
          </p:cNvPr>
          <p:cNvSpPr>
            <a:spLocks noGrp="1"/>
          </p:cNvSpPr>
          <p:nvPr>
            <p:ph type="title"/>
          </p:nvPr>
        </p:nvSpPr>
        <p:spPr/>
        <p:txBody>
          <a:bodyPr/>
          <a:lstStyle/>
          <a:p>
            <a:r>
              <a:rPr lang="en-US" dirty="0"/>
              <a:t>LLM Applications in Assessment</a:t>
            </a:r>
          </a:p>
        </p:txBody>
      </p:sp>
      <p:sp>
        <p:nvSpPr>
          <p:cNvPr id="3" name="Content Placeholder 2">
            <a:extLst>
              <a:ext uri="{FF2B5EF4-FFF2-40B4-BE49-F238E27FC236}">
                <a16:creationId xmlns:a16="http://schemas.microsoft.com/office/drawing/2014/main" id="{CEB8E4E3-85AE-DE2A-9E59-B69BC56BBCD7}"/>
              </a:ext>
            </a:extLst>
          </p:cNvPr>
          <p:cNvSpPr>
            <a:spLocks noGrp="1"/>
          </p:cNvSpPr>
          <p:nvPr>
            <p:ph idx="1"/>
          </p:nvPr>
        </p:nvSpPr>
        <p:spPr>
          <a:xfrm>
            <a:off x="838200" y="1450720"/>
            <a:ext cx="10515600" cy="2801240"/>
          </a:xfrm>
        </p:spPr>
        <p:txBody>
          <a:bodyPr>
            <a:normAutofit/>
          </a:bodyPr>
          <a:lstStyle/>
          <a:p>
            <a:pPr marL="0" indent="0">
              <a:buNone/>
            </a:pPr>
            <a:r>
              <a:rPr lang="en-US" dirty="0"/>
              <a:t>From the </a:t>
            </a:r>
            <a:r>
              <a:rPr lang="en-US" dirty="0">
                <a:hlinkClick r:id="rId2"/>
              </a:rPr>
              <a:t>Step 2 CK sample questions</a:t>
            </a:r>
            <a:r>
              <a:rPr lang="en-US" dirty="0"/>
              <a:t>:</a:t>
            </a:r>
          </a:p>
          <a:p>
            <a:pPr marL="0" indent="0">
              <a:buNone/>
            </a:pPr>
            <a:r>
              <a:rPr lang="en-US" sz="2000" b="0" i="0" dirty="0">
                <a:effectLst/>
              </a:rPr>
              <a:t>A hospitalized 57-year-old man has had severe progressive pain in his left knee since awakening 2 hours ago. He was admitted to the hospital 2 days ago for an acute myocardial infarction. Cardiac catheterization showed occlusion of the left anterior descending artery, and he underwent placement of a stent. Current medications include aspirin, metoprolol, lisinopril, simvastatin, clopidogrel, and heparin. Vital signs are within normal limits. Examination of the knee shows a large effusion. The knee is hot to touch and erythematous. He holds the knee in 30 degrees of flexion; the pain is exacerbated with further flexion or extension. Laboratory studies show:</a:t>
            </a:r>
            <a:endParaRPr lang="en-US" sz="2000" dirty="0"/>
          </a:p>
        </p:txBody>
      </p:sp>
      <p:sp>
        <p:nvSpPr>
          <p:cNvPr id="4" name="Slide Number Placeholder 3">
            <a:extLst>
              <a:ext uri="{FF2B5EF4-FFF2-40B4-BE49-F238E27FC236}">
                <a16:creationId xmlns:a16="http://schemas.microsoft.com/office/drawing/2014/main" id="{18A8F410-CA0B-A7FE-AE7D-962E70DC2396}"/>
              </a:ext>
            </a:extLst>
          </p:cNvPr>
          <p:cNvSpPr>
            <a:spLocks noGrp="1"/>
          </p:cNvSpPr>
          <p:nvPr>
            <p:ph type="sldNum" sz="quarter" idx="12"/>
          </p:nvPr>
        </p:nvSpPr>
        <p:spPr/>
        <p:txBody>
          <a:bodyPr/>
          <a:lstStyle/>
          <a:p>
            <a:fld id="{EFED11C7-8F2B-4FDD-B1D8-6A3CB9D47A86}" type="slidenum">
              <a:rPr lang="en-US" smtClean="0"/>
              <a:t>39</a:t>
            </a:fld>
            <a:endParaRPr lang="en-US"/>
          </a:p>
        </p:txBody>
      </p:sp>
      <p:pic>
        <p:nvPicPr>
          <p:cNvPr id="8" name="Picture 7">
            <a:extLst>
              <a:ext uri="{FF2B5EF4-FFF2-40B4-BE49-F238E27FC236}">
                <a16:creationId xmlns:a16="http://schemas.microsoft.com/office/drawing/2014/main" id="{3C55FAEB-78AF-6298-45A9-7B84DD1C874C}"/>
              </a:ext>
            </a:extLst>
          </p:cNvPr>
          <p:cNvPicPr>
            <a:picLocks noChangeAspect="1"/>
          </p:cNvPicPr>
          <p:nvPr/>
        </p:nvPicPr>
        <p:blipFill>
          <a:blip r:embed="rId3"/>
          <a:stretch>
            <a:fillRect/>
          </a:stretch>
        </p:blipFill>
        <p:spPr>
          <a:xfrm>
            <a:off x="838200" y="4251960"/>
            <a:ext cx="2762636" cy="1943371"/>
          </a:xfrm>
          <a:prstGeom prst="rect">
            <a:avLst/>
          </a:prstGeom>
        </p:spPr>
      </p:pic>
      <p:sp>
        <p:nvSpPr>
          <p:cNvPr id="9" name="TextBox 8">
            <a:extLst>
              <a:ext uri="{FF2B5EF4-FFF2-40B4-BE49-F238E27FC236}">
                <a16:creationId xmlns:a16="http://schemas.microsoft.com/office/drawing/2014/main" id="{1F8FB6A2-0C4A-C052-6AE5-7A776809FFED}"/>
              </a:ext>
            </a:extLst>
          </p:cNvPr>
          <p:cNvSpPr txBox="1"/>
          <p:nvPr/>
        </p:nvSpPr>
        <p:spPr>
          <a:xfrm>
            <a:off x="3944504" y="4230588"/>
            <a:ext cx="7266039" cy="2308324"/>
          </a:xfrm>
          <a:prstGeom prst="rect">
            <a:avLst/>
          </a:prstGeom>
          <a:noFill/>
        </p:spPr>
        <p:txBody>
          <a:bodyPr wrap="square" rtlCol="0">
            <a:spAutoFit/>
          </a:bodyPr>
          <a:lstStyle/>
          <a:p>
            <a:r>
              <a:rPr lang="en-US" b="0" i="0" dirty="0">
                <a:effectLst/>
              </a:rPr>
              <a:t>An x-ray of the left knee shows calcification of the synovium. Which of the following is the most likely diagnosis?</a:t>
            </a:r>
          </a:p>
          <a:p>
            <a:pPr marL="342900" indent="-342900">
              <a:buAutoNum type="alphaLcParenBoth"/>
            </a:pPr>
            <a:r>
              <a:rPr lang="en-US" dirty="0"/>
              <a:t>Deep venous thrombosis</a:t>
            </a:r>
          </a:p>
          <a:p>
            <a:pPr marL="342900" indent="-342900">
              <a:buAutoNum type="alphaLcParenBoth"/>
            </a:pPr>
            <a:r>
              <a:rPr lang="en-US" dirty="0"/>
              <a:t>Gonorrhea</a:t>
            </a:r>
          </a:p>
          <a:p>
            <a:pPr marL="342900" indent="-342900">
              <a:buAutoNum type="alphaLcParenBoth"/>
            </a:pPr>
            <a:r>
              <a:rPr lang="en-US" dirty="0"/>
              <a:t>Gout</a:t>
            </a:r>
          </a:p>
          <a:p>
            <a:pPr marL="342900" indent="-342900">
              <a:buAutoNum type="alphaLcParenBoth"/>
            </a:pPr>
            <a:r>
              <a:rPr lang="en-US" dirty="0"/>
              <a:t>Hemarthrosis</a:t>
            </a:r>
          </a:p>
          <a:p>
            <a:pPr marL="342900" indent="-342900">
              <a:buAutoNum type="alphaLcParenBoth"/>
            </a:pPr>
            <a:r>
              <a:rPr lang="en-US" b="1" dirty="0"/>
              <a:t>Pseudogout</a:t>
            </a:r>
          </a:p>
          <a:p>
            <a:pPr marL="342900" indent="-342900">
              <a:buAutoNum type="alphaLcParenBoth"/>
            </a:pPr>
            <a:r>
              <a:rPr lang="en-US" dirty="0"/>
              <a:t>Septic Arthritis</a:t>
            </a:r>
          </a:p>
        </p:txBody>
      </p:sp>
    </p:spTree>
    <p:extLst>
      <p:ext uri="{BB962C8B-B14F-4D97-AF65-F5344CB8AC3E}">
        <p14:creationId xmlns:p14="http://schemas.microsoft.com/office/powerpoint/2010/main" val="861181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97FE0-944C-8308-7C7A-3BAA1DA619A4}"/>
              </a:ext>
            </a:extLst>
          </p:cNvPr>
          <p:cNvSpPr>
            <a:spLocks noGrp="1"/>
          </p:cNvSpPr>
          <p:nvPr>
            <p:ph type="title"/>
          </p:nvPr>
        </p:nvSpPr>
        <p:spPr/>
        <p:txBody>
          <a:bodyPr/>
          <a:lstStyle/>
          <a:p>
            <a:pPr algn="ctr"/>
            <a:r>
              <a:rPr lang="en-US" dirty="0"/>
              <a:t>Why learn technical aspects of LLMs?</a:t>
            </a:r>
          </a:p>
        </p:txBody>
      </p:sp>
      <p:sp>
        <p:nvSpPr>
          <p:cNvPr id="3" name="Content Placeholder 2">
            <a:extLst>
              <a:ext uri="{FF2B5EF4-FFF2-40B4-BE49-F238E27FC236}">
                <a16:creationId xmlns:a16="http://schemas.microsoft.com/office/drawing/2014/main" id="{4549CF54-9159-8D4D-52B4-1780C581EFC6}"/>
              </a:ext>
            </a:extLst>
          </p:cNvPr>
          <p:cNvSpPr>
            <a:spLocks noGrp="1"/>
          </p:cNvSpPr>
          <p:nvPr>
            <p:ph idx="1"/>
          </p:nvPr>
        </p:nvSpPr>
        <p:spPr>
          <a:xfrm>
            <a:off x="371475" y="1460500"/>
            <a:ext cx="11534775" cy="4721225"/>
          </a:xfrm>
        </p:spPr>
        <p:txBody>
          <a:bodyPr vert="horz" lIns="91440" tIns="45720" rIns="91440" bIns="45720" rtlCol="0" anchor="t">
            <a:normAutofit/>
          </a:bodyPr>
          <a:lstStyle/>
          <a:p>
            <a:r>
              <a:rPr lang="en-US" dirty="0"/>
              <a:t>LLMs vs Microwaves</a:t>
            </a:r>
          </a:p>
          <a:p>
            <a:endParaRPr lang="en-US" sz="12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r>
              <a:rPr lang="en-US" dirty="0"/>
              <a:t>Helps with understanding why prompt engineering is important and how you may need to adjust your prompts. </a:t>
            </a:r>
          </a:p>
          <a:p>
            <a:endParaRPr lang="en-US" dirty="0"/>
          </a:p>
          <a:p>
            <a:r>
              <a:rPr lang="en-US" dirty="0"/>
              <a:t>Helpful for independent problem solving</a:t>
            </a:r>
          </a:p>
        </p:txBody>
      </p:sp>
      <p:sp>
        <p:nvSpPr>
          <p:cNvPr id="4" name="Slide Number Placeholder 3">
            <a:extLst>
              <a:ext uri="{FF2B5EF4-FFF2-40B4-BE49-F238E27FC236}">
                <a16:creationId xmlns:a16="http://schemas.microsoft.com/office/drawing/2014/main" id="{6B73C2D3-CE65-C318-A840-02C0F83D5A1B}"/>
              </a:ext>
            </a:extLst>
          </p:cNvPr>
          <p:cNvSpPr>
            <a:spLocks noGrp="1"/>
          </p:cNvSpPr>
          <p:nvPr>
            <p:ph type="sldNum" sz="quarter" idx="12"/>
          </p:nvPr>
        </p:nvSpPr>
        <p:spPr/>
        <p:txBody>
          <a:bodyPr/>
          <a:lstStyle/>
          <a:p>
            <a:fld id="{EFED11C7-8F2B-4FDD-B1D8-6A3CB9D47A86}" type="slidenum">
              <a:rPr lang="en-US" smtClean="0"/>
              <a:t>4</a:t>
            </a:fld>
            <a:endParaRPr lang="en-US"/>
          </a:p>
        </p:txBody>
      </p:sp>
      <p:graphicFrame>
        <p:nvGraphicFramePr>
          <p:cNvPr id="5" name="Table 4">
            <a:extLst>
              <a:ext uri="{FF2B5EF4-FFF2-40B4-BE49-F238E27FC236}">
                <a16:creationId xmlns:a16="http://schemas.microsoft.com/office/drawing/2014/main" id="{8F0BCB8A-C4DB-8338-B133-4E38C85438C1}"/>
              </a:ext>
            </a:extLst>
          </p:cNvPr>
          <p:cNvGraphicFramePr>
            <a:graphicFrameLocks noGrp="1"/>
          </p:cNvGraphicFramePr>
          <p:nvPr/>
        </p:nvGraphicFramePr>
        <p:xfrm>
          <a:off x="2032000" y="2155274"/>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674702408"/>
                    </a:ext>
                  </a:extLst>
                </a:gridCol>
                <a:gridCol w="4064000">
                  <a:extLst>
                    <a:ext uri="{9D8B030D-6E8A-4147-A177-3AD203B41FA5}">
                      <a16:colId xmlns:a16="http://schemas.microsoft.com/office/drawing/2014/main" val="3264116368"/>
                    </a:ext>
                  </a:extLst>
                </a:gridCol>
              </a:tblGrid>
              <a:tr h="370840">
                <a:tc>
                  <a:txBody>
                    <a:bodyPr/>
                    <a:lstStyle/>
                    <a:p>
                      <a:r>
                        <a:rPr lang="en-US" dirty="0"/>
                        <a:t>Microwaves</a:t>
                      </a:r>
                    </a:p>
                  </a:txBody>
                  <a:tcPr/>
                </a:tc>
                <a:tc>
                  <a:txBody>
                    <a:bodyPr/>
                    <a:lstStyle/>
                    <a:p>
                      <a:r>
                        <a:rPr lang="en-US" dirty="0"/>
                        <a:t>LLMs</a:t>
                      </a:r>
                    </a:p>
                  </a:txBody>
                  <a:tcPr/>
                </a:tc>
                <a:extLst>
                  <a:ext uri="{0D108BD9-81ED-4DB2-BD59-A6C34878D82A}">
                    <a16:rowId xmlns:a16="http://schemas.microsoft.com/office/drawing/2014/main" val="3400795870"/>
                  </a:ext>
                </a:extLst>
              </a:tr>
              <a:tr h="370840">
                <a:tc>
                  <a:txBody>
                    <a:bodyPr/>
                    <a:lstStyle/>
                    <a:p>
                      <a:r>
                        <a:rPr lang="en-US" dirty="0"/>
                        <a:t>Been around for decades</a:t>
                      </a:r>
                    </a:p>
                  </a:txBody>
                  <a:tcPr/>
                </a:tc>
                <a:tc>
                  <a:txBody>
                    <a:bodyPr/>
                    <a:lstStyle/>
                    <a:p>
                      <a:r>
                        <a:rPr lang="en-US" dirty="0"/>
                        <a:t>Recently developed</a:t>
                      </a:r>
                    </a:p>
                  </a:txBody>
                  <a:tcPr/>
                </a:tc>
                <a:extLst>
                  <a:ext uri="{0D108BD9-81ED-4DB2-BD59-A6C34878D82A}">
                    <a16:rowId xmlns:a16="http://schemas.microsoft.com/office/drawing/2014/main" val="14622226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Technology (largely) unchanged</a:t>
                      </a:r>
                    </a:p>
                  </a:txBody>
                  <a:tcPr/>
                </a:tc>
                <a:tc>
                  <a:txBody>
                    <a:bodyPr/>
                    <a:lstStyle/>
                    <a:p>
                      <a:r>
                        <a:rPr lang="en-US" dirty="0"/>
                        <a:t>Technology is constantly evolving</a:t>
                      </a:r>
                    </a:p>
                  </a:txBody>
                  <a:tcPr/>
                </a:tc>
                <a:extLst>
                  <a:ext uri="{0D108BD9-81ED-4DB2-BD59-A6C34878D82A}">
                    <a16:rowId xmlns:a16="http://schemas.microsoft.com/office/drawing/2014/main" val="202647496"/>
                  </a:ext>
                </a:extLst>
              </a:tr>
              <a:tr h="370840">
                <a:tc>
                  <a:txBody>
                    <a:bodyPr/>
                    <a:lstStyle/>
                    <a:p>
                      <a:r>
                        <a:rPr lang="en-US" dirty="0"/>
                        <a:t>Best practices are well-known</a:t>
                      </a:r>
                    </a:p>
                  </a:txBody>
                  <a:tcPr/>
                </a:tc>
                <a:tc>
                  <a:txBody>
                    <a:bodyPr/>
                    <a:lstStyle/>
                    <a:p>
                      <a:r>
                        <a:rPr lang="en-US" dirty="0"/>
                        <a:t>Best practices still being developed</a:t>
                      </a:r>
                    </a:p>
                  </a:txBody>
                  <a:tcPr/>
                </a:tc>
                <a:extLst>
                  <a:ext uri="{0D108BD9-81ED-4DB2-BD59-A6C34878D82A}">
                    <a16:rowId xmlns:a16="http://schemas.microsoft.com/office/drawing/2014/main" val="714672892"/>
                  </a:ext>
                </a:extLst>
              </a:tr>
            </a:tbl>
          </a:graphicData>
        </a:graphic>
      </p:graphicFrame>
    </p:spTree>
    <p:custDataLst>
      <p:tags r:id="rId1"/>
    </p:custDataLst>
    <p:extLst>
      <p:ext uri="{BB962C8B-B14F-4D97-AF65-F5344CB8AC3E}">
        <p14:creationId xmlns:p14="http://schemas.microsoft.com/office/powerpoint/2010/main" val="2085211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1CC30-EB1B-23D1-29FE-CB63BF1189B4}"/>
              </a:ext>
            </a:extLst>
          </p:cNvPr>
          <p:cNvSpPr>
            <a:spLocks noGrp="1"/>
          </p:cNvSpPr>
          <p:nvPr>
            <p:ph type="title"/>
          </p:nvPr>
        </p:nvSpPr>
        <p:spPr/>
        <p:txBody>
          <a:bodyPr/>
          <a:lstStyle/>
          <a:p>
            <a:r>
              <a:rPr lang="en-US" dirty="0"/>
              <a:t>LLM Applications in Assessment</a:t>
            </a:r>
          </a:p>
        </p:txBody>
      </p:sp>
      <p:sp>
        <p:nvSpPr>
          <p:cNvPr id="3" name="Content Placeholder 2">
            <a:extLst>
              <a:ext uri="{FF2B5EF4-FFF2-40B4-BE49-F238E27FC236}">
                <a16:creationId xmlns:a16="http://schemas.microsoft.com/office/drawing/2014/main" id="{762EF4FA-3F66-31C0-2A51-2C59355B5DA7}"/>
              </a:ext>
            </a:extLst>
          </p:cNvPr>
          <p:cNvSpPr>
            <a:spLocks noGrp="1"/>
          </p:cNvSpPr>
          <p:nvPr>
            <p:ph idx="1"/>
          </p:nvPr>
        </p:nvSpPr>
        <p:spPr/>
        <p:txBody>
          <a:bodyPr/>
          <a:lstStyle/>
          <a:p>
            <a:r>
              <a:rPr lang="en-US" dirty="0"/>
              <a:t>“I would like for you to generate a new MCQ item in the same format with the same response options, and I want you to change the case content to make one of the incorrection options the correct answer.”</a:t>
            </a:r>
          </a:p>
          <a:p>
            <a:endParaRPr lang="en-US" dirty="0"/>
          </a:p>
          <a:p>
            <a:r>
              <a:rPr lang="en-US" dirty="0"/>
              <a:t>“Change the item content so the correct answer is now [pick other option]”</a:t>
            </a:r>
          </a:p>
        </p:txBody>
      </p:sp>
      <p:sp>
        <p:nvSpPr>
          <p:cNvPr id="4" name="Slide Number Placeholder 3">
            <a:extLst>
              <a:ext uri="{FF2B5EF4-FFF2-40B4-BE49-F238E27FC236}">
                <a16:creationId xmlns:a16="http://schemas.microsoft.com/office/drawing/2014/main" id="{4DFC01A7-1293-0961-CE8C-10646187DD1C}"/>
              </a:ext>
            </a:extLst>
          </p:cNvPr>
          <p:cNvSpPr>
            <a:spLocks noGrp="1"/>
          </p:cNvSpPr>
          <p:nvPr>
            <p:ph type="sldNum" sz="quarter" idx="12"/>
          </p:nvPr>
        </p:nvSpPr>
        <p:spPr/>
        <p:txBody>
          <a:bodyPr/>
          <a:lstStyle/>
          <a:p>
            <a:fld id="{EFED11C7-8F2B-4FDD-B1D8-6A3CB9D47A86}" type="slidenum">
              <a:rPr lang="en-US" smtClean="0"/>
              <a:t>40</a:t>
            </a:fld>
            <a:endParaRPr lang="en-US"/>
          </a:p>
        </p:txBody>
      </p:sp>
    </p:spTree>
    <p:extLst>
      <p:ext uri="{BB962C8B-B14F-4D97-AF65-F5344CB8AC3E}">
        <p14:creationId xmlns:p14="http://schemas.microsoft.com/office/powerpoint/2010/main" val="4192800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EFC5B-8223-0276-0A8D-D08A428AA3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6B16CD-86D7-D81C-D748-C44681B1DE31}"/>
              </a:ext>
            </a:extLst>
          </p:cNvPr>
          <p:cNvSpPr>
            <a:spLocks noGrp="1"/>
          </p:cNvSpPr>
          <p:nvPr>
            <p:ph type="title"/>
          </p:nvPr>
        </p:nvSpPr>
        <p:spPr/>
        <p:txBody>
          <a:bodyPr/>
          <a:lstStyle/>
          <a:p>
            <a:r>
              <a:rPr lang="en-US" dirty="0"/>
              <a:t>LLM Applications in Assessment</a:t>
            </a:r>
          </a:p>
        </p:txBody>
      </p:sp>
      <p:sp>
        <p:nvSpPr>
          <p:cNvPr id="3" name="Content Placeholder 2">
            <a:extLst>
              <a:ext uri="{FF2B5EF4-FFF2-40B4-BE49-F238E27FC236}">
                <a16:creationId xmlns:a16="http://schemas.microsoft.com/office/drawing/2014/main" id="{8A41FA93-395F-D963-1543-D459B6AE84B2}"/>
              </a:ext>
            </a:extLst>
          </p:cNvPr>
          <p:cNvSpPr>
            <a:spLocks noGrp="1"/>
          </p:cNvSpPr>
          <p:nvPr>
            <p:ph idx="1"/>
          </p:nvPr>
        </p:nvSpPr>
        <p:spPr>
          <a:xfrm>
            <a:off x="838200" y="1450720"/>
            <a:ext cx="10515600" cy="1749680"/>
          </a:xfrm>
        </p:spPr>
        <p:txBody>
          <a:bodyPr>
            <a:normAutofit/>
          </a:bodyPr>
          <a:lstStyle/>
          <a:p>
            <a:pPr marL="0" indent="0">
              <a:buNone/>
            </a:pPr>
            <a:r>
              <a:rPr lang="en-US" sz="2000" dirty="0"/>
              <a:t>A 60-year-old man comes to the emergency department with severe pain and swelling in his right big toe that began abruptly overnight. He has a history of hypertension and chronic kidney disease. Medications include lisinopril and hydrochlorothiazide. He drinks two to three beers nightly. Physical examination reveals a swollen, erythematous right first metatarsophalangeal joint that is warm to the touch. He has marked tenderness and pain with even light touch or passive motion. Laboratory studies show:</a:t>
            </a:r>
            <a:endParaRPr lang="en-US" sz="1600" dirty="0"/>
          </a:p>
        </p:txBody>
      </p:sp>
      <p:sp>
        <p:nvSpPr>
          <p:cNvPr id="4" name="Slide Number Placeholder 3">
            <a:extLst>
              <a:ext uri="{FF2B5EF4-FFF2-40B4-BE49-F238E27FC236}">
                <a16:creationId xmlns:a16="http://schemas.microsoft.com/office/drawing/2014/main" id="{063B0930-BA75-0E0F-9929-4DF0C238722A}"/>
              </a:ext>
            </a:extLst>
          </p:cNvPr>
          <p:cNvSpPr>
            <a:spLocks noGrp="1"/>
          </p:cNvSpPr>
          <p:nvPr>
            <p:ph type="sldNum" sz="quarter" idx="12"/>
          </p:nvPr>
        </p:nvSpPr>
        <p:spPr/>
        <p:txBody>
          <a:bodyPr/>
          <a:lstStyle/>
          <a:p>
            <a:fld id="{EFED11C7-8F2B-4FDD-B1D8-6A3CB9D47A86}" type="slidenum">
              <a:rPr lang="en-US" smtClean="0"/>
              <a:t>41</a:t>
            </a:fld>
            <a:endParaRPr lang="en-US"/>
          </a:p>
        </p:txBody>
      </p:sp>
      <p:sp>
        <p:nvSpPr>
          <p:cNvPr id="9" name="TextBox 8">
            <a:extLst>
              <a:ext uri="{FF2B5EF4-FFF2-40B4-BE49-F238E27FC236}">
                <a16:creationId xmlns:a16="http://schemas.microsoft.com/office/drawing/2014/main" id="{7D9E8DC7-268B-2B72-4DAA-EFCEDC8BF98B}"/>
              </a:ext>
            </a:extLst>
          </p:cNvPr>
          <p:cNvSpPr txBox="1"/>
          <p:nvPr/>
        </p:nvSpPr>
        <p:spPr>
          <a:xfrm>
            <a:off x="3597032" y="3401568"/>
            <a:ext cx="7266039" cy="2585323"/>
          </a:xfrm>
          <a:prstGeom prst="rect">
            <a:avLst/>
          </a:prstGeom>
          <a:noFill/>
        </p:spPr>
        <p:txBody>
          <a:bodyPr wrap="square" rtlCol="0">
            <a:spAutoFit/>
          </a:bodyPr>
          <a:lstStyle/>
          <a:p>
            <a:r>
              <a:rPr lang="en-US" b="0" i="0" dirty="0">
                <a:effectLst/>
              </a:rPr>
              <a:t>An x-ray of the foot reveals no bony erosions. Which of the following is the most likely diagnosis?</a:t>
            </a:r>
          </a:p>
          <a:p>
            <a:endParaRPr lang="en-US" b="0" i="0" dirty="0">
              <a:effectLst/>
            </a:endParaRPr>
          </a:p>
          <a:p>
            <a:pPr marL="342900" indent="-342900">
              <a:buAutoNum type="alphaLcParenBoth"/>
            </a:pPr>
            <a:r>
              <a:rPr lang="en-US" dirty="0"/>
              <a:t>Deep venous thrombosis</a:t>
            </a:r>
          </a:p>
          <a:p>
            <a:pPr marL="342900" indent="-342900">
              <a:buAutoNum type="alphaLcParenBoth"/>
            </a:pPr>
            <a:r>
              <a:rPr lang="en-US" dirty="0"/>
              <a:t>Gonorrhea</a:t>
            </a:r>
          </a:p>
          <a:p>
            <a:pPr marL="342900" indent="-342900">
              <a:buAutoNum type="alphaLcParenBoth"/>
            </a:pPr>
            <a:r>
              <a:rPr lang="en-US" b="1" dirty="0"/>
              <a:t>Gout</a:t>
            </a:r>
          </a:p>
          <a:p>
            <a:pPr marL="342900" indent="-342900">
              <a:buAutoNum type="alphaLcParenBoth"/>
            </a:pPr>
            <a:r>
              <a:rPr lang="en-US" dirty="0"/>
              <a:t>Hemarthrosis</a:t>
            </a:r>
          </a:p>
          <a:p>
            <a:pPr marL="342900" indent="-342900">
              <a:buAutoNum type="alphaLcParenBoth"/>
            </a:pPr>
            <a:r>
              <a:rPr lang="en-US" dirty="0"/>
              <a:t>Pseudogout</a:t>
            </a:r>
          </a:p>
          <a:p>
            <a:pPr marL="342900" indent="-342900">
              <a:buAutoNum type="alphaLcParenBoth"/>
            </a:pPr>
            <a:r>
              <a:rPr lang="en-US" dirty="0"/>
              <a:t>Septic Arthritis</a:t>
            </a:r>
          </a:p>
        </p:txBody>
      </p:sp>
      <p:pic>
        <p:nvPicPr>
          <p:cNvPr id="6" name="Picture 5">
            <a:extLst>
              <a:ext uri="{FF2B5EF4-FFF2-40B4-BE49-F238E27FC236}">
                <a16:creationId xmlns:a16="http://schemas.microsoft.com/office/drawing/2014/main" id="{3779D191-820F-590E-434E-F5784BC585A8}"/>
              </a:ext>
            </a:extLst>
          </p:cNvPr>
          <p:cNvPicPr>
            <a:picLocks noChangeAspect="1"/>
          </p:cNvPicPr>
          <p:nvPr/>
        </p:nvPicPr>
        <p:blipFill>
          <a:blip r:embed="rId2"/>
          <a:stretch>
            <a:fillRect/>
          </a:stretch>
        </p:blipFill>
        <p:spPr>
          <a:xfrm>
            <a:off x="838200" y="3429000"/>
            <a:ext cx="2500440" cy="1850101"/>
          </a:xfrm>
          <a:prstGeom prst="rect">
            <a:avLst/>
          </a:prstGeom>
        </p:spPr>
      </p:pic>
    </p:spTree>
    <p:extLst>
      <p:ext uri="{BB962C8B-B14F-4D97-AF65-F5344CB8AC3E}">
        <p14:creationId xmlns:p14="http://schemas.microsoft.com/office/powerpoint/2010/main" val="2690346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EB905-A243-5E82-34BE-64F13098F2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126C0-63D6-199C-88E2-6244FA07DF88}"/>
              </a:ext>
            </a:extLst>
          </p:cNvPr>
          <p:cNvSpPr>
            <a:spLocks noGrp="1"/>
          </p:cNvSpPr>
          <p:nvPr>
            <p:ph type="title"/>
          </p:nvPr>
        </p:nvSpPr>
        <p:spPr/>
        <p:txBody>
          <a:bodyPr/>
          <a:lstStyle/>
          <a:p>
            <a:r>
              <a:rPr lang="en-US" dirty="0"/>
              <a:t>LLM Applications in Assessment</a:t>
            </a:r>
          </a:p>
        </p:txBody>
      </p:sp>
      <p:sp>
        <p:nvSpPr>
          <p:cNvPr id="3" name="Content Placeholder 2">
            <a:extLst>
              <a:ext uri="{FF2B5EF4-FFF2-40B4-BE49-F238E27FC236}">
                <a16:creationId xmlns:a16="http://schemas.microsoft.com/office/drawing/2014/main" id="{CC6B8318-2BA8-70F2-40E9-4CB83A02ABEF}"/>
              </a:ext>
            </a:extLst>
          </p:cNvPr>
          <p:cNvSpPr>
            <a:spLocks noGrp="1"/>
          </p:cNvSpPr>
          <p:nvPr>
            <p:ph idx="1"/>
          </p:nvPr>
        </p:nvSpPr>
        <p:spPr/>
        <p:txBody>
          <a:bodyPr>
            <a:normAutofit/>
          </a:bodyPr>
          <a:lstStyle/>
          <a:p>
            <a:r>
              <a:rPr lang="en-US" dirty="0"/>
              <a:t>“I would like for you to generate a follow-up MCQ item about the best step in management for this condition.”</a:t>
            </a:r>
          </a:p>
          <a:p>
            <a:pPr marL="0" indent="0">
              <a:buNone/>
            </a:pPr>
            <a:endParaRPr lang="en-US" sz="2000" dirty="0"/>
          </a:p>
          <a:p>
            <a:pPr marL="0" indent="0">
              <a:buNone/>
            </a:pPr>
            <a:r>
              <a:rPr lang="en-US" sz="2000" dirty="0"/>
              <a:t>The 60-year-old man described above is diagnosed with acute gout affecting the right first metatarsophalangeal joint. Which of the following is the most appropriate next step in management?</a:t>
            </a:r>
          </a:p>
          <a:p>
            <a:pPr marL="514350" indent="-514350">
              <a:buAutoNum type="alphaUcParenBoth"/>
            </a:pPr>
            <a:r>
              <a:rPr lang="en-US" sz="2000" dirty="0"/>
              <a:t>Allopurinol</a:t>
            </a:r>
          </a:p>
          <a:p>
            <a:pPr marL="514350" indent="-514350">
              <a:buAutoNum type="alphaUcParenBoth"/>
            </a:pPr>
            <a:r>
              <a:rPr lang="en-US" sz="2000" dirty="0"/>
              <a:t>Colchicine</a:t>
            </a:r>
          </a:p>
          <a:p>
            <a:pPr marL="514350" indent="-514350">
              <a:buAutoNum type="alphaUcParenBoth"/>
            </a:pPr>
            <a:r>
              <a:rPr lang="en-US" sz="2000" dirty="0"/>
              <a:t>Hydrochlorothiazide dose adjustment</a:t>
            </a:r>
          </a:p>
          <a:p>
            <a:pPr marL="514350" indent="-514350">
              <a:buAutoNum type="alphaUcParenBoth"/>
            </a:pPr>
            <a:r>
              <a:rPr lang="en-US" sz="2000" b="1" dirty="0"/>
              <a:t>Indomethacin</a:t>
            </a:r>
          </a:p>
          <a:p>
            <a:pPr marL="514350" indent="-514350">
              <a:buAutoNum type="alphaUcParenBoth"/>
            </a:pPr>
            <a:r>
              <a:rPr lang="en-US" sz="2000" dirty="0"/>
              <a:t>Intra-articular corticosteroid injection</a:t>
            </a:r>
          </a:p>
        </p:txBody>
      </p:sp>
      <p:sp>
        <p:nvSpPr>
          <p:cNvPr id="4" name="Slide Number Placeholder 3">
            <a:extLst>
              <a:ext uri="{FF2B5EF4-FFF2-40B4-BE49-F238E27FC236}">
                <a16:creationId xmlns:a16="http://schemas.microsoft.com/office/drawing/2014/main" id="{4D1EA01C-1551-C31E-9272-FB5E512BF59A}"/>
              </a:ext>
            </a:extLst>
          </p:cNvPr>
          <p:cNvSpPr>
            <a:spLocks noGrp="1"/>
          </p:cNvSpPr>
          <p:nvPr>
            <p:ph type="sldNum" sz="quarter" idx="12"/>
          </p:nvPr>
        </p:nvSpPr>
        <p:spPr/>
        <p:txBody>
          <a:bodyPr/>
          <a:lstStyle/>
          <a:p>
            <a:fld id="{EFED11C7-8F2B-4FDD-B1D8-6A3CB9D47A86}" type="slidenum">
              <a:rPr lang="en-US" smtClean="0"/>
              <a:t>42</a:t>
            </a:fld>
            <a:endParaRPr lang="en-US"/>
          </a:p>
        </p:txBody>
      </p:sp>
    </p:spTree>
    <p:extLst>
      <p:ext uri="{BB962C8B-B14F-4D97-AF65-F5344CB8AC3E}">
        <p14:creationId xmlns:p14="http://schemas.microsoft.com/office/powerpoint/2010/main" val="794381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A5C46-F344-B22A-BC68-E37CF12DD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2295F8-FC20-6852-6C67-095DB84041DA}"/>
              </a:ext>
            </a:extLst>
          </p:cNvPr>
          <p:cNvSpPr>
            <a:spLocks noGrp="1"/>
          </p:cNvSpPr>
          <p:nvPr>
            <p:ph type="title"/>
          </p:nvPr>
        </p:nvSpPr>
        <p:spPr/>
        <p:txBody>
          <a:bodyPr/>
          <a:lstStyle/>
          <a:p>
            <a:r>
              <a:rPr lang="en-US" dirty="0"/>
              <a:t>LLM Applications in Assessment</a:t>
            </a:r>
          </a:p>
        </p:txBody>
      </p:sp>
      <p:pic>
        <p:nvPicPr>
          <p:cNvPr id="10" name="Picture 9">
            <a:extLst>
              <a:ext uri="{FF2B5EF4-FFF2-40B4-BE49-F238E27FC236}">
                <a16:creationId xmlns:a16="http://schemas.microsoft.com/office/drawing/2014/main" id="{4DA3F030-5EC5-70E5-4645-B8BFED95B849}"/>
              </a:ext>
            </a:extLst>
          </p:cNvPr>
          <p:cNvPicPr>
            <a:picLocks noChangeAspect="1"/>
          </p:cNvPicPr>
          <p:nvPr/>
        </p:nvPicPr>
        <p:blipFill>
          <a:blip r:embed="rId2"/>
          <a:stretch>
            <a:fillRect/>
          </a:stretch>
        </p:blipFill>
        <p:spPr>
          <a:xfrm>
            <a:off x="5123963" y="2734257"/>
            <a:ext cx="6973273" cy="3896269"/>
          </a:xfrm>
          <a:prstGeom prst="rect">
            <a:avLst/>
          </a:prstGeom>
        </p:spPr>
      </p:pic>
      <p:sp>
        <p:nvSpPr>
          <p:cNvPr id="3" name="Content Placeholder 2">
            <a:extLst>
              <a:ext uri="{FF2B5EF4-FFF2-40B4-BE49-F238E27FC236}">
                <a16:creationId xmlns:a16="http://schemas.microsoft.com/office/drawing/2014/main" id="{1740D5EB-97D8-99F5-84E1-919DEBC0CC77}"/>
              </a:ext>
            </a:extLst>
          </p:cNvPr>
          <p:cNvSpPr>
            <a:spLocks noGrp="1"/>
          </p:cNvSpPr>
          <p:nvPr>
            <p:ph idx="1"/>
          </p:nvPr>
        </p:nvSpPr>
        <p:spPr/>
        <p:txBody>
          <a:bodyPr>
            <a:normAutofit/>
          </a:bodyPr>
          <a:lstStyle/>
          <a:p>
            <a:pPr marL="0" indent="0">
              <a:buNone/>
            </a:pPr>
            <a:r>
              <a:rPr lang="en-US" sz="2000" dirty="0"/>
              <a:t>The 60-year-old man described above is diagnosed with acute gout affecting the right first metatarsophalangeal joint. Which of the following is the most appropriate next step in management?</a:t>
            </a:r>
          </a:p>
          <a:p>
            <a:pPr marL="514350" indent="-514350">
              <a:buAutoNum type="alphaUcParenBoth"/>
            </a:pPr>
            <a:r>
              <a:rPr lang="en-US" sz="1600" dirty="0"/>
              <a:t>Allopurinol</a:t>
            </a:r>
          </a:p>
          <a:p>
            <a:pPr marL="514350" indent="-514350">
              <a:buAutoNum type="alphaUcParenBoth"/>
            </a:pPr>
            <a:r>
              <a:rPr lang="en-US" sz="1600" dirty="0"/>
              <a:t>Colchicine</a:t>
            </a:r>
          </a:p>
          <a:p>
            <a:pPr marL="514350" indent="-514350">
              <a:buAutoNum type="alphaUcParenBoth"/>
            </a:pPr>
            <a:r>
              <a:rPr lang="en-US" sz="1600" dirty="0"/>
              <a:t>Hydrochlorothiazide dose adjustment</a:t>
            </a:r>
          </a:p>
          <a:p>
            <a:pPr marL="514350" indent="-514350">
              <a:buAutoNum type="alphaUcParenBoth"/>
            </a:pPr>
            <a:r>
              <a:rPr lang="en-US" sz="1600" b="1" dirty="0"/>
              <a:t>Indomethacin</a:t>
            </a:r>
          </a:p>
          <a:p>
            <a:pPr marL="514350" indent="-514350">
              <a:buAutoNum type="alphaUcParenBoth"/>
            </a:pPr>
            <a:r>
              <a:rPr lang="en-US" sz="1600" dirty="0"/>
              <a:t>Intra-articular corticosteroid injection</a:t>
            </a:r>
            <a:endParaRPr lang="en-US" sz="2000" dirty="0"/>
          </a:p>
        </p:txBody>
      </p:sp>
      <p:sp>
        <p:nvSpPr>
          <p:cNvPr id="4" name="Slide Number Placeholder 3">
            <a:extLst>
              <a:ext uri="{FF2B5EF4-FFF2-40B4-BE49-F238E27FC236}">
                <a16:creationId xmlns:a16="http://schemas.microsoft.com/office/drawing/2014/main" id="{39CB1329-9D1C-6E94-0989-2F86DF7E905E}"/>
              </a:ext>
            </a:extLst>
          </p:cNvPr>
          <p:cNvSpPr>
            <a:spLocks noGrp="1"/>
          </p:cNvSpPr>
          <p:nvPr>
            <p:ph type="sldNum" sz="quarter" idx="12"/>
          </p:nvPr>
        </p:nvSpPr>
        <p:spPr/>
        <p:txBody>
          <a:bodyPr/>
          <a:lstStyle/>
          <a:p>
            <a:fld id="{EFED11C7-8F2B-4FDD-B1D8-6A3CB9D47A86}" type="slidenum">
              <a:rPr lang="en-US" smtClean="0"/>
              <a:t>43</a:t>
            </a:fld>
            <a:endParaRPr lang="en-US"/>
          </a:p>
        </p:txBody>
      </p:sp>
    </p:spTree>
    <p:extLst>
      <p:ext uri="{BB962C8B-B14F-4D97-AF65-F5344CB8AC3E}">
        <p14:creationId xmlns:p14="http://schemas.microsoft.com/office/powerpoint/2010/main" val="785581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982-C386-6163-C5DB-C3CA76E71AE4}"/>
              </a:ext>
            </a:extLst>
          </p:cNvPr>
          <p:cNvSpPr>
            <a:spLocks noGrp="1"/>
          </p:cNvSpPr>
          <p:nvPr>
            <p:ph type="title"/>
          </p:nvPr>
        </p:nvSpPr>
        <p:spPr>
          <a:xfrm>
            <a:off x="356420" y="384789"/>
            <a:ext cx="4471219" cy="1325563"/>
          </a:xfrm>
        </p:spPr>
        <p:txBody>
          <a:bodyPr/>
          <a:lstStyle/>
          <a:p>
            <a:r>
              <a:rPr lang="en-US" dirty="0"/>
              <a:t>LLM Applications in Assessment</a:t>
            </a:r>
          </a:p>
        </p:txBody>
      </p:sp>
      <p:sp>
        <p:nvSpPr>
          <p:cNvPr id="3" name="Content Placeholder 2">
            <a:extLst>
              <a:ext uri="{FF2B5EF4-FFF2-40B4-BE49-F238E27FC236}">
                <a16:creationId xmlns:a16="http://schemas.microsoft.com/office/drawing/2014/main" id="{301941FB-91A8-0B3B-1367-7FCC0EC6139C}"/>
              </a:ext>
            </a:extLst>
          </p:cNvPr>
          <p:cNvSpPr>
            <a:spLocks noGrp="1"/>
          </p:cNvSpPr>
          <p:nvPr>
            <p:ph idx="1"/>
          </p:nvPr>
        </p:nvSpPr>
        <p:spPr>
          <a:xfrm>
            <a:off x="287594" y="2022270"/>
            <a:ext cx="4540045" cy="1035562"/>
          </a:xfrm>
        </p:spPr>
        <p:txBody>
          <a:bodyPr>
            <a:normAutofit/>
          </a:bodyPr>
          <a:lstStyle/>
          <a:p>
            <a:pPr marL="0" indent="0">
              <a:buNone/>
            </a:pPr>
            <a:r>
              <a:rPr lang="en-US" dirty="0"/>
              <a:t>AI Patient Actor from </a:t>
            </a:r>
            <a:r>
              <a:rPr lang="en-US" dirty="0">
                <a:hlinkClick r:id="rId2"/>
              </a:rPr>
              <a:t>Dartmouth Laboratories</a:t>
            </a:r>
            <a:endParaRPr lang="en-US" dirty="0"/>
          </a:p>
        </p:txBody>
      </p:sp>
      <p:sp>
        <p:nvSpPr>
          <p:cNvPr id="4" name="Slide Number Placeholder 3">
            <a:extLst>
              <a:ext uri="{FF2B5EF4-FFF2-40B4-BE49-F238E27FC236}">
                <a16:creationId xmlns:a16="http://schemas.microsoft.com/office/drawing/2014/main" id="{FCF15E4B-559D-80D9-27A6-D3220D78B0A1}"/>
              </a:ext>
            </a:extLst>
          </p:cNvPr>
          <p:cNvSpPr>
            <a:spLocks noGrp="1"/>
          </p:cNvSpPr>
          <p:nvPr>
            <p:ph type="sldNum" sz="quarter" idx="12"/>
          </p:nvPr>
        </p:nvSpPr>
        <p:spPr/>
        <p:txBody>
          <a:bodyPr/>
          <a:lstStyle/>
          <a:p>
            <a:fld id="{EFED11C7-8F2B-4FDD-B1D8-6A3CB9D47A86}" type="slidenum">
              <a:rPr lang="en-US" smtClean="0"/>
              <a:t>44</a:t>
            </a:fld>
            <a:endParaRPr lang="en-US"/>
          </a:p>
        </p:txBody>
      </p:sp>
      <p:pic>
        <p:nvPicPr>
          <p:cNvPr id="6" name="Picture 5">
            <a:extLst>
              <a:ext uri="{FF2B5EF4-FFF2-40B4-BE49-F238E27FC236}">
                <a16:creationId xmlns:a16="http://schemas.microsoft.com/office/drawing/2014/main" id="{64ABAC35-28E5-D14A-0D92-FA6A7A674389}"/>
              </a:ext>
            </a:extLst>
          </p:cNvPr>
          <p:cNvPicPr>
            <a:picLocks noChangeAspect="1"/>
          </p:cNvPicPr>
          <p:nvPr/>
        </p:nvPicPr>
        <p:blipFill>
          <a:blip r:embed="rId3"/>
          <a:stretch>
            <a:fillRect/>
          </a:stretch>
        </p:blipFill>
        <p:spPr>
          <a:xfrm>
            <a:off x="5119200" y="37626"/>
            <a:ext cx="6982799" cy="6782747"/>
          </a:xfrm>
          <a:prstGeom prst="rect">
            <a:avLst/>
          </a:prstGeom>
        </p:spPr>
      </p:pic>
    </p:spTree>
    <p:extLst>
      <p:ext uri="{BB962C8B-B14F-4D97-AF65-F5344CB8AC3E}">
        <p14:creationId xmlns:p14="http://schemas.microsoft.com/office/powerpoint/2010/main" val="5651183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BD903-4817-F392-A502-1DACB623BAF9}"/>
              </a:ext>
            </a:extLst>
          </p:cNvPr>
          <p:cNvSpPr>
            <a:spLocks noGrp="1"/>
          </p:cNvSpPr>
          <p:nvPr>
            <p:ph type="title"/>
          </p:nvPr>
        </p:nvSpPr>
        <p:spPr>
          <a:xfrm>
            <a:off x="838200" y="285751"/>
            <a:ext cx="3552826" cy="1404938"/>
          </a:xfrm>
        </p:spPr>
        <p:txBody>
          <a:bodyPr>
            <a:normAutofit/>
          </a:bodyPr>
          <a:lstStyle/>
          <a:p>
            <a:r>
              <a:rPr lang="en-US" sz="4800" dirty="0"/>
              <a:t>OSCE Grader</a:t>
            </a:r>
          </a:p>
        </p:txBody>
      </p:sp>
      <p:pic>
        <p:nvPicPr>
          <p:cNvPr id="5" name="Picture 4">
            <a:extLst>
              <a:ext uri="{FF2B5EF4-FFF2-40B4-BE49-F238E27FC236}">
                <a16:creationId xmlns:a16="http://schemas.microsoft.com/office/drawing/2014/main" id="{06B378E5-47D1-5D27-FAC0-157C9D15685D}"/>
              </a:ext>
            </a:extLst>
          </p:cNvPr>
          <p:cNvPicPr>
            <a:picLocks noChangeAspect="1"/>
          </p:cNvPicPr>
          <p:nvPr/>
        </p:nvPicPr>
        <p:blipFill>
          <a:blip r:embed="rId2"/>
          <a:stretch>
            <a:fillRect/>
          </a:stretch>
        </p:blipFill>
        <p:spPr>
          <a:xfrm>
            <a:off x="221104" y="1429966"/>
            <a:ext cx="9383395" cy="5062909"/>
          </a:xfrm>
          <a:prstGeom prst="rect">
            <a:avLst/>
          </a:prstGeom>
        </p:spPr>
      </p:pic>
      <p:pic>
        <p:nvPicPr>
          <p:cNvPr id="7" name="Picture 6" descr="A qr code with a dinosaur&#10;&#10;AI-generated content may be incorrect.">
            <a:extLst>
              <a:ext uri="{FF2B5EF4-FFF2-40B4-BE49-F238E27FC236}">
                <a16:creationId xmlns:a16="http://schemas.microsoft.com/office/drawing/2014/main" id="{24E6E346-6A59-5B3E-3780-6CE7F998D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5088" y="2603768"/>
            <a:ext cx="3338008" cy="3338008"/>
          </a:xfrm>
          <a:prstGeom prst="rect">
            <a:avLst/>
          </a:prstGeom>
          <a:ln>
            <a:solidFill>
              <a:schemeClr val="tx1"/>
            </a:solidFill>
          </a:ln>
        </p:spPr>
      </p:pic>
      <p:sp>
        <p:nvSpPr>
          <p:cNvPr id="8" name="TextBox 7">
            <a:extLst>
              <a:ext uri="{FF2B5EF4-FFF2-40B4-BE49-F238E27FC236}">
                <a16:creationId xmlns:a16="http://schemas.microsoft.com/office/drawing/2014/main" id="{58E2C962-91BD-5089-68D8-17A90EDEC8DF}"/>
              </a:ext>
            </a:extLst>
          </p:cNvPr>
          <p:cNvSpPr txBox="1"/>
          <p:nvPr/>
        </p:nvSpPr>
        <p:spPr>
          <a:xfrm>
            <a:off x="4543426" y="757387"/>
            <a:ext cx="6901248" cy="461665"/>
          </a:xfrm>
          <a:prstGeom prst="rect">
            <a:avLst/>
          </a:prstGeom>
          <a:noFill/>
        </p:spPr>
        <p:txBody>
          <a:bodyPr wrap="none" rtlCol="0">
            <a:spAutoFit/>
          </a:bodyPr>
          <a:lstStyle/>
          <a:p>
            <a:r>
              <a:rPr lang="en-US" sz="2400" dirty="0">
                <a:hlinkClick r:id="rId4"/>
              </a:rPr>
              <a:t>https://github.com/christopherjnash/OSCE-Grader</a:t>
            </a:r>
            <a:endParaRPr lang="en-US" sz="2400" dirty="0"/>
          </a:p>
        </p:txBody>
      </p:sp>
    </p:spTree>
    <p:extLst>
      <p:ext uri="{BB962C8B-B14F-4D97-AF65-F5344CB8AC3E}">
        <p14:creationId xmlns:p14="http://schemas.microsoft.com/office/powerpoint/2010/main" val="11099079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EDBE1-14D6-E53A-4E62-4F91264AC492}"/>
              </a:ext>
            </a:extLst>
          </p:cNvPr>
          <p:cNvSpPr>
            <a:spLocks noGrp="1"/>
          </p:cNvSpPr>
          <p:nvPr>
            <p:ph type="title"/>
          </p:nvPr>
        </p:nvSpPr>
        <p:spPr/>
        <p:txBody>
          <a:bodyPr/>
          <a:lstStyle/>
          <a:p>
            <a:r>
              <a:rPr lang="en-US" dirty="0"/>
              <a:t>Other interesting use cases</a:t>
            </a:r>
          </a:p>
        </p:txBody>
      </p:sp>
      <p:sp>
        <p:nvSpPr>
          <p:cNvPr id="3" name="Content Placeholder 2">
            <a:extLst>
              <a:ext uri="{FF2B5EF4-FFF2-40B4-BE49-F238E27FC236}">
                <a16:creationId xmlns:a16="http://schemas.microsoft.com/office/drawing/2014/main" id="{3D9FCA91-C823-6CD0-D7AB-686A44C6BD8D}"/>
              </a:ext>
            </a:extLst>
          </p:cNvPr>
          <p:cNvSpPr>
            <a:spLocks noGrp="1"/>
          </p:cNvSpPr>
          <p:nvPr>
            <p:ph idx="1"/>
          </p:nvPr>
        </p:nvSpPr>
        <p:spPr>
          <a:xfrm>
            <a:off x="838200" y="1825625"/>
            <a:ext cx="10515600" cy="4895850"/>
          </a:xfrm>
        </p:spPr>
        <p:txBody>
          <a:bodyPr/>
          <a:lstStyle/>
          <a:p>
            <a:r>
              <a:rPr lang="en-US" dirty="0"/>
              <a:t>First-pass TA</a:t>
            </a:r>
          </a:p>
          <a:p>
            <a:pPr lvl="1"/>
            <a:r>
              <a:rPr lang="en-US" dirty="0"/>
              <a:t>Built a GPT that is further trained on materials for the course.</a:t>
            </a:r>
          </a:p>
          <a:p>
            <a:pPr lvl="1"/>
            <a:r>
              <a:rPr lang="en-US" dirty="0"/>
              <a:t>Students first ask the GPT their question about the course material.</a:t>
            </a:r>
          </a:p>
          <a:p>
            <a:pPr lvl="1"/>
            <a:r>
              <a:rPr lang="en-US" dirty="0"/>
              <a:t>GPT then either (a) provides the answer with where it can be found in the material or (b) provides where it can be found in the material [I forget]</a:t>
            </a:r>
          </a:p>
          <a:p>
            <a:pPr lvl="1"/>
            <a:r>
              <a:rPr lang="en-US" dirty="0"/>
              <a:t>If not a satisfactory answer, student indicates this and the question is passed on to </a:t>
            </a:r>
            <a:r>
              <a:rPr lang="en-US"/>
              <a:t>the instructor</a:t>
            </a:r>
          </a:p>
          <a:p>
            <a:pPr lvl="1"/>
            <a:endParaRPr lang="en-US" dirty="0"/>
          </a:p>
          <a:p>
            <a:r>
              <a:rPr lang="en-US" dirty="0"/>
              <a:t>Precision Medical Education (e.g., </a:t>
            </a:r>
            <a:r>
              <a:rPr lang="en-US" dirty="0">
                <a:hlinkClick r:id="rId2"/>
              </a:rPr>
              <a:t>NYU Grossman</a:t>
            </a:r>
            <a:r>
              <a:rPr lang="en-US" dirty="0"/>
              <a:t>)</a:t>
            </a:r>
          </a:p>
          <a:p>
            <a:pPr lvl="1"/>
            <a:r>
              <a:rPr lang="en-US" dirty="0"/>
              <a:t>Custom tailored educational opportunities</a:t>
            </a:r>
          </a:p>
        </p:txBody>
      </p:sp>
      <p:sp>
        <p:nvSpPr>
          <p:cNvPr id="4" name="Slide Number Placeholder 3">
            <a:extLst>
              <a:ext uri="{FF2B5EF4-FFF2-40B4-BE49-F238E27FC236}">
                <a16:creationId xmlns:a16="http://schemas.microsoft.com/office/drawing/2014/main" id="{ABA51A6D-1653-18DD-FFE9-8294D84C0162}"/>
              </a:ext>
            </a:extLst>
          </p:cNvPr>
          <p:cNvSpPr>
            <a:spLocks noGrp="1"/>
          </p:cNvSpPr>
          <p:nvPr>
            <p:ph type="sldNum" sz="quarter" idx="12"/>
          </p:nvPr>
        </p:nvSpPr>
        <p:spPr/>
        <p:txBody>
          <a:bodyPr/>
          <a:lstStyle/>
          <a:p>
            <a:fld id="{EFED11C7-8F2B-4FDD-B1D8-6A3CB9D47A86}" type="slidenum">
              <a:rPr lang="en-US" smtClean="0"/>
              <a:t>46</a:t>
            </a:fld>
            <a:endParaRPr lang="en-US"/>
          </a:p>
        </p:txBody>
      </p:sp>
    </p:spTree>
    <p:extLst>
      <p:ext uri="{BB962C8B-B14F-4D97-AF65-F5344CB8AC3E}">
        <p14:creationId xmlns:p14="http://schemas.microsoft.com/office/powerpoint/2010/main" val="2696345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51354-DA28-FC36-178E-5AF1BF050C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7AF8E8-1EE6-30FD-0376-91694D69A231}"/>
              </a:ext>
            </a:extLst>
          </p:cNvPr>
          <p:cNvSpPr>
            <a:spLocks noGrp="1"/>
          </p:cNvSpPr>
          <p:nvPr>
            <p:ph type="title"/>
          </p:nvPr>
        </p:nvSpPr>
        <p:spPr/>
        <p:txBody>
          <a:bodyPr/>
          <a:lstStyle/>
          <a:p>
            <a:r>
              <a:rPr lang="en-US" dirty="0"/>
              <a:t>Other interesting use cases</a:t>
            </a:r>
          </a:p>
        </p:txBody>
      </p:sp>
      <p:sp>
        <p:nvSpPr>
          <p:cNvPr id="3" name="Content Placeholder 2">
            <a:extLst>
              <a:ext uri="{FF2B5EF4-FFF2-40B4-BE49-F238E27FC236}">
                <a16:creationId xmlns:a16="http://schemas.microsoft.com/office/drawing/2014/main" id="{81B301A8-E8BB-C1B0-1A5A-3DB0332216D0}"/>
              </a:ext>
            </a:extLst>
          </p:cNvPr>
          <p:cNvSpPr>
            <a:spLocks noGrp="1"/>
          </p:cNvSpPr>
          <p:nvPr>
            <p:ph idx="1"/>
          </p:nvPr>
        </p:nvSpPr>
        <p:spPr>
          <a:xfrm>
            <a:off x="838200" y="1825625"/>
            <a:ext cx="10515600" cy="4895850"/>
          </a:xfrm>
        </p:spPr>
        <p:txBody>
          <a:bodyPr/>
          <a:lstStyle/>
          <a:p>
            <a:r>
              <a:rPr lang="en-US" dirty="0"/>
              <a:t>Curriculum Design / Instructional alignment</a:t>
            </a:r>
          </a:p>
          <a:p>
            <a:pPr lvl="1"/>
            <a:r>
              <a:rPr lang="en-US" dirty="0"/>
              <a:t>Generate / refine learning objectives</a:t>
            </a:r>
          </a:p>
          <a:p>
            <a:pPr lvl="1"/>
            <a:r>
              <a:rPr lang="en-US" dirty="0"/>
              <a:t>Lesson plan structuring</a:t>
            </a:r>
          </a:p>
          <a:p>
            <a:pPr lvl="1"/>
            <a:r>
              <a:rPr lang="en-US" dirty="0"/>
              <a:t>Develop / refine assessment content aligned with the LOs</a:t>
            </a:r>
          </a:p>
          <a:p>
            <a:pPr lvl="1"/>
            <a:endParaRPr lang="en-US" dirty="0"/>
          </a:p>
          <a:p>
            <a:r>
              <a:rPr lang="en-US" dirty="0"/>
              <a:t>Rubric refinement</a:t>
            </a:r>
          </a:p>
          <a:p>
            <a:pPr lvl="1"/>
            <a:r>
              <a:rPr lang="en-US" dirty="0"/>
              <a:t>See how the GPT interprets </a:t>
            </a:r>
            <a:r>
              <a:rPr lang="en-US"/>
              <a:t>rubric rules</a:t>
            </a:r>
            <a:endParaRPr lang="en-US" dirty="0"/>
          </a:p>
          <a:p>
            <a:endParaRPr lang="en-US" dirty="0">
              <a:hlinkClick r:id="rId2"/>
            </a:endParaRPr>
          </a:p>
          <a:p>
            <a:r>
              <a:rPr lang="en-US" dirty="0">
                <a:hlinkClick r:id="rId2"/>
              </a:rPr>
              <a:t>Clinical Mind AI (Stanford)</a:t>
            </a:r>
            <a:r>
              <a:rPr lang="en-US" dirty="0"/>
              <a:t> ; </a:t>
            </a:r>
            <a:r>
              <a:rPr lang="en-US" dirty="0">
                <a:hlinkClick r:id="rId3"/>
              </a:rPr>
              <a:t>MedSimAI</a:t>
            </a:r>
            <a:endParaRPr lang="en-US" dirty="0"/>
          </a:p>
        </p:txBody>
      </p:sp>
      <p:sp>
        <p:nvSpPr>
          <p:cNvPr id="4" name="Slide Number Placeholder 3">
            <a:extLst>
              <a:ext uri="{FF2B5EF4-FFF2-40B4-BE49-F238E27FC236}">
                <a16:creationId xmlns:a16="http://schemas.microsoft.com/office/drawing/2014/main" id="{00312CCB-E505-9FA9-A303-EEC5809A369C}"/>
              </a:ext>
            </a:extLst>
          </p:cNvPr>
          <p:cNvSpPr>
            <a:spLocks noGrp="1"/>
          </p:cNvSpPr>
          <p:nvPr>
            <p:ph type="sldNum" sz="quarter" idx="12"/>
          </p:nvPr>
        </p:nvSpPr>
        <p:spPr/>
        <p:txBody>
          <a:bodyPr/>
          <a:lstStyle/>
          <a:p>
            <a:fld id="{EFED11C7-8F2B-4FDD-B1D8-6A3CB9D47A86}" type="slidenum">
              <a:rPr lang="en-US" smtClean="0"/>
              <a:t>47</a:t>
            </a:fld>
            <a:endParaRPr lang="en-US"/>
          </a:p>
        </p:txBody>
      </p:sp>
    </p:spTree>
    <p:extLst>
      <p:ext uri="{BB962C8B-B14F-4D97-AF65-F5344CB8AC3E}">
        <p14:creationId xmlns:p14="http://schemas.microsoft.com/office/powerpoint/2010/main" val="11235341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3D0010-6C0D-E614-451F-A30F11C7A08C}"/>
              </a:ext>
            </a:extLst>
          </p:cNvPr>
          <p:cNvSpPr>
            <a:spLocks noGrp="1"/>
          </p:cNvSpPr>
          <p:nvPr>
            <p:ph type="sldNum" sz="quarter" idx="12"/>
          </p:nvPr>
        </p:nvSpPr>
        <p:spPr/>
        <p:txBody>
          <a:bodyPr/>
          <a:lstStyle/>
          <a:p>
            <a:fld id="{EFED11C7-8F2B-4FDD-B1D8-6A3CB9D47A86}" type="slidenum">
              <a:rPr lang="en-US" smtClean="0"/>
              <a:t>48</a:t>
            </a:fld>
            <a:endParaRPr lang="en-US"/>
          </a:p>
        </p:txBody>
      </p:sp>
      <p:pic>
        <p:nvPicPr>
          <p:cNvPr id="4" name="Picture 3" descr="A cartoon of a robot sitting in a room with people around it&#10;&#10;Description automatically generated">
            <a:extLst>
              <a:ext uri="{FF2B5EF4-FFF2-40B4-BE49-F238E27FC236}">
                <a16:creationId xmlns:a16="http://schemas.microsoft.com/office/drawing/2014/main" id="{6EC0AD4F-63C6-FF9B-93BE-54B145811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0"/>
            <a:ext cx="12001500" cy="6858000"/>
          </a:xfrm>
          <a:prstGeom prst="rect">
            <a:avLst/>
          </a:prstGeom>
        </p:spPr>
      </p:pic>
    </p:spTree>
    <p:extLst>
      <p:ext uri="{BB962C8B-B14F-4D97-AF65-F5344CB8AC3E}">
        <p14:creationId xmlns:p14="http://schemas.microsoft.com/office/powerpoint/2010/main" val="2294283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60E51-FE36-C64C-DC95-4D1BE5DE4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D30F1-8AAA-FFA5-7EAB-B707F05DAA87}"/>
              </a:ext>
            </a:extLst>
          </p:cNvPr>
          <p:cNvSpPr>
            <a:spLocks noGrp="1"/>
          </p:cNvSpPr>
          <p:nvPr>
            <p:ph type="title"/>
          </p:nvPr>
        </p:nvSpPr>
        <p:spPr/>
        <p:txBody>
          <a:bodyPr/>
          <a:lstStyle/>
          <a:p>
            <a:pPr algn="ctr"/>
            <a:r>
              <a:rPr lang="en-US" dirty="0"/>
              <a:t>Chatbot vs. API Usage</a:t>
            </a:r>
          </a:p>
        </p:txBody>
      </p:sp>
      <p:sp>
        <p:nvSpPr>
          <p:cNvPr id="3" name="Text Placeholder 2">
            <a:extLst>
              <a:ext uri="{FF2B5EF4-FFF2-40B4-BE49-F238E27FC236}">
                <a16:creationId xmlns:a16="http://schemas.microsoft.com/office/drawing/2014/main" id="{7C7C896A-DBBE-40A9-4C8C-7F3FFAEAEBA7}"/>
              </a:ext>
            </a:extLst>
          </p:cNvPr>
          <p:cNvSpPr>
            <a:spLocks noGrp="1"/>
          </p:cNvSpPr>
          <p:nvPr>
            <p:ph type="body" idx="1"/>
          </p:nvPr>
        </p:nvSpPr>
        <p:spPr/>
        <p:txBody>
          <a:bodyPr>
            <a:normAutofit/>
          </a:bodyPr>
          <a:lstStyle/>
          <a:p>
            <a:pPr algn="ctr"/>
            <a:r>
              <a:rPr lang="en-US" sz="3200" dirty="0"/>
              <a:t>Chatbot</a:t>
            </a:r>
          </a:p>
        </p:txBody>
      </p:sp>
      <p:sp>
        <p:nvSpPr>
          <p:cNvPr id="4" name="Content Placeholder 3">
            <a:extLst>
              <a:ext uri="{FF2B5EF4-FFF2-40B4-BE49-F238E27FC236}">
                <a16:creationId xmlns:a16="http://schemas.microsoft.com/office/drawing/2014/main" id="{2F5C81D2-1EC5-C24E-E248-79E23BE3728F}"/>
              </a:ext>
            </a:extLst>
          </p:cNvPr>
          <p:cNvSpPr>
            <a:spLocks noGrp="1"/>
          </p:cNvSpPr>
          <p:nvPr>
            <p:ph sz="half" idx="2"/>
          </p:nvPr>
        </p:nvSpPr>
        <p:spPr>
          <a:xfrm>
            <a:off x="839788" y="2505075"/>
            <a:ext cx="5157787" cy="4216400"/>
          </a:xfrm>
        </p:spPr>
        <p:txBody>
          <a:bodyPr>
            <a:normAutofit lnSpcReduction="10000"/>
          </a:bodyPr>
          <a:lstStyle/>
          <a:p>
            <a:r>
              <a:rPr lang="en-US" dirty="0"/>
              <a:t>Easier user interface; requires no programming knowledge</a:t>
            </a:r>
          </a:p>
          <a:p>
            <a:r>
              <a:rPr lang="en-US" dirty="0"/>
              <a:t>Can provide feedback / continue prompting sessions</a:t>
            </a:r>
          </a:p>
          <a:p>
            <a:r>
              <a:rPr lang="en-US" dirty="0"/>
              <a:t>Single cost (monthly subscription)</a:t>
            </a:r>
          </a:p>
          <a:p>
            <a:r>
              <a:rPr lang="en-US" dirty="0"/>
              <a:t>Not able to easily vary model parameters (e.g., Temperature)</a:t>
            </a:r>
          </a:p>
          <a:p>
            <a:r>
              <a:rPr lang="en-US" dirty="0"/>
              <a:t>Can be laborious for use at scale</a:t>
            </a:r>
          </a:p>
        </p:txBody>
      </p:sp>
      <p:sp>
        <p:nvSpPr>
          <p:cNvPr id="5" name="Text Placeholder 4">
            <a:extLst>
              <a:ext uri="{FF2B5EF4-FFF2-40B4-BE49-F238E27FC236}">
                <a16:creationId xmlns:a16="http://schemas.microsoft.com/office/drawing/2014/main" id="{D240DAB8-EC0A-4D15-CF8D-626822877196}"/>
              </a:ext>
            </a:extLst>
          </p:cNvPr>
          <p:cNvSpPr>
            <a:spLocks noGrp="1"/>
          </p:cNvSpPr>
          <p:nvPr>
            <p:ph type="body" sz="quarter" idx="3"/>
          </p:nvPr>
        </p:nvSpPr>
        <p:spPr/>
        <p:txBody>
          <a:bodyPr/>
          <a:lstStyle/>
          <a:p>
            <a:pPr algn="ctr"/>
            <a:r>
              <a:rPr lang="en-US" sz="3200" dirty="0"/>
              <a:t>API</a:t>
            </a:r>
            <a:endParaRPr lang="en-US" dirty="0"/>
          </a:p>
        </p:txBody>
      </p:sp>
      <p:sp>
        <p:nvSpPr>
          <p:cNvPr id="6" name="Content Placeholder 5">
            <a:extLst>
              <a:ext uri="{FF2B5EF4-FFF2-40B4-BE49-F238E27FC236}">
                <a16:creationId xmlns:a16="http://schemas.microsoft.com/office/drawing/2014/main" id="{2DC1A411-0CA5-1B89-35A0-8941D713CFAF}"/>
              </a:ext>
            </a:extLst>
          </p:cNvPr>
          <p:cNvSpPr>
            <a:spLocks noGrp="1"/>
          </p:cNvSpPr>
          <p:nvPr>
            <p:ph sz="quarter" idx="4"/>
          </p:nvPr>
        </p:nvSpPr>
        <p:spPr>
          <a:xfrm>
            <a:off x="6172200" y="2505074"/>
            <a:ext cx="5183188" cy="4216399"/>
          </a:xfrm>
        </p:spPr>
        <p:txBody>
          <a:bodyPr>
            <a:normAutofit lnSpcReduction="10000"/>
          </a:bodyPr>
          <a:lstStyle/>
          <a:p>
            <a:r>
              <a:rPr lang="en-US" sz="3200" dirty="0"/>
              <a:t>Can build into a program so can be used at scale</a:t>
            </a:r>
          </a:p>
          <a:p>
            <a:r>
              <a:rPr lang="en-US" sz="3200" dirty="0"/>
              <a:t>Easy to manipulate model parameters</a:t>
            </a:r>
          </a:p>
          <a:p>
            <a:r>
              <a:rPr lang="en-US" sz="3200" dirty="0"/>
              <a:t>Cost per use (</a:t>
            </a:r>
            <a:r>
              <a:rPr lang="en-US" sz="3200" dirty="0">
                <a:hlinkClick r:id="rId2"/>
              </a:rPr>
              <a:t>e.g. OpenAI</a:t>
            </a:r>
            <a:r>
              <a:rPr lang="en-US" sz="3200" dirty="0"/>
              <a:t>)</a:t>
            </a:r>
          </a:p>
          <a:p>
            <a:r>
              <a:rPr lang="en-US" sz="3200" dirty="0"/>
              <a:t>Requires some programming knowledge</a:t>
            </a:r>
          </a:p>
          <a:p>
            <a:r>
              <a:rPr lang="en-US" sz="3200" dirty="0"/>
              <a:t>Cannot continue prompting sessions</a:t>
            </a:r>
          </a:p>
          <a:p>
            <a:endParaRPr lang="en-US" sz="3200" dirty="0"/>
          </a:p>
        </p:txBody>
      </p:sp>
      <p:sp>
        <p:nvSpPr>
          <p:cNvPr id="7" name="Slide Number Placeholder 6">
            <a:extLst>
              <a:ext uri="{FF2B5EF4-FFF2-40B4-BE49-F238E27FC236}">
                <a16:creationId xmlns:a16="http://schemas.microsoft.com/office/drawing/2014/main" id="{6B956E91-0E6D-2C81-1499-B0FD056F1863}"/>
              </a:ext>
            </a:extLst>
          </p:cNvPr>
          <p:cNvSpPr>
            <a:spLocks noGrp="1"/>
          </p:cNvSpPr>
          <p:nvPr>
            <p:ph type="sldNum" sz="quarter" idx="12"/>
          </p:nvPr>
        </p:nvSpPr>
        <p:spPr/>
        <p:txBody>
          <a:bodyPr/>
          <a:lstStyle/>
          <a:p>
            <a:fld id="{EFED11C7-8F2B-4FDD-B1D8-6A3CB9D47A86}" type="slidenum">
              <a:rPr lang="en-US" smtClean="0"/>
              <a:t>49</a:t>
            </a:fld>
            <a:endParaRPr lang="en-US"/>
          </a:p>
        </p:txBody>
      </p:sp>
    </p:spTree>
    <p:extLst>
      <p:ext uri="{BB962C8B-B14F-4D97-AF65-F5344CB8AC3E}">
        <p14:creationId xmlns:p14="http://schemas.microsoft.com/office/powerpoint/2010/main" val="1168991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97FE0-944C-8308-7C7A-3BAA1DA619A4}"/>
              </a:ext>
            </a:extLst>
          </p:cNvPr>
          <p:cNvSpPr>
            <a:spLocks noGrp="1"/>
          </p:cNvSpPr>
          <p:nvPr>
            <p:ph type="title"/>
          </p:nvPr>
        </p:nvSpPr>
        <p:spPr/>
        <p:txBody>
          <a:bodyPr/>
          <a:lstStyle/>
          <a:p>
            <a:pPr algn="ctr"/>
            <a:r>
              <a:rPr lang="en-US" dirty="0"/>
              <a:t>What are Gen AI models?</a:t>
            </a:r>
          </a:p>
        </p:txBody>
      </p:sp>
      <p:sp>
        <p:nvSpPr>
          <p:cNvPr id="4" name="Slide Number Placeholder 3">
            <a:extLst>
              <a:ext uri="{FF2B5EF4-FFF2-40B4-BE49-F238E27FC236}">
                <a16:creationId xmlns:a16="http://schemas.microsoft.com/office/drawing/2014/main" id="{6B73C2D3-CE65-C318-A840-02C0F83D5A1B}"/>
              </a:ext>
            </a:extLst>
          </p:cNvPr>
          <p:cNvSpPr>
            <a:spLocks noGrp="1"/>
          </p:cNvSpPr>
          <p:nvPr>
            <p:ph type="sldNum" sz="quarter" idx="12"/>
          </p:nvPr>
        </p:nvSpPr>
        <p:spPr/>
        <p:txBody>
          <a:bodyPr/>
          <a:lstStyle/>
          <a:p>
            <a:fld id="{EFED11C7-8F2B-4FDD-B1D8-6A3CB9D47A86}" type="slidenum">
              <a:rPr lang="en-US" smtClean="0"/>
              <a:t>5</a:t>
            </a:fld>
            <a:endParaRPr lang="en-US"/>
          </a:p>
        </p:txBody>
      </p:sp>
      <p:pic>
        <p:nvPicPr>
          <p:cNvPr id="7" name="Picture 6">
            <a:extLst>
              <a:ext uri="{FF2B5EF4-FFF2-40B4-BE49-F238E27FC236}">
                <a16:creationId xmlns:a16="http://schemas.microsoft.com/office/drawing/2014/main" id="{75C847F8-744A-A8D5-2795-912613E86BE0}"/>
              </a:ext>
            </a:extLst>
          </p:cNvPr>
          <p:cNvPicPr>
            <a:picLocks noChangeAspect="1"/>
          </p:cNvPicPr>
          <p:nvPr/>
        </p:nvPicPr>
        <p:blipFill>
          <a:blip r:embed="rId3"/>
          <a:stretch>
            <a:fillRect/>
          </a:stretch>
        </p:blipFill>
        <p:spPr>
          <a:xfrm>
            <a:off x="456785" y="1261766"/>
            <a:ext cx="8206992" cy="5405734"/>
          </a:xfrm>
          <a:prstGeom prst="rect">
            <a:avLst/>
          </a:prstGeom>
        </p:spPr>
      </p:pic>
      <p:sp>
        <p:nvSpPr>
          <p:cNvPr id="8" name="TextBox 7">
            <a:extLst>
              <a:ext uri="{FF2B5EF4-FFF2-40B4-BE49-F238E27FC236}">
                <a16:creationId xmlns:a16="http://schemas.microsoft.com/office/drawing/2014/main" id="{C6666C2D-6AA4-F398-B3B2-8C2E187DBC60}"/>
              </a:ext>
            </a:extLst>
          </p:cNvPr>
          <p:cNvSpPr txBox="1"/>
          <p:nvPr/>
        </p:nvSpPr>
        <p:spPr>
          <a:xfrm>
            <a:off x="8230493" y="2379583"/>
            <a:ext cx="3483326" cy="3170099"/>
          </a:xfrm>
          <a:prstGeom prst="rect">
            <a:avLst/>
          </a:prstGeom>
          <a:noFill/>
        </p:spPr>
        <p:txBody>
          <a:bodyPr wrap="none" lIns="91440" tIns="45720" rIns="91440" bIns="45720" rtlCol="0" anchor="t">
            <a:spAutoFit/>
          </a:bodyPr>
          <a:lstStyle/>
          <a:p>
            <a:r>
              <a:rPr lang="en-US" sz="2000"/>
              <a:t>AI = Artificial Intelligence</a:t>
            </a:r>
          </a:p>
          <a:p>
            <a:endParaRPr lang="en-US" sz="2000"/>
          </a:p>
          <a:p>
            <a:r>
              <a:rPr lang="en-US" sz="2000"/>
              <a:t>ML = Machine Learning</a:t>
            </a:r>
          </a:p>
          <a:p>
            <a:endParaRPr lang="en-US" sz="2000"/>
          </a:p>
          <a:p>
            <a:r>
              <a:rPr lang="en-US" sz="2000"/>
              <a:t>DL = Deep Learning</a:t>
            </a:r>
          </a:p>
          <a:p>
            <a:endParaRPr lang="en-US" sz="2000"/>
          </a:p>
          <a:p>
            <a:r>
              <a:rPr lang="en-US" sz="2000"/>
              <a:t>LLM = Large Language Models</a:t>
            </a:r>
          </a:p>
          <a:p>
            <a:endParaRPr lang="en-US" sz="2000"/>
          </a:p>
          <a:p>
            <a:r>
              <a:rPr lang="en-US" sz="2000"/>
              <a:t>GPT = Generative Pretrained</a:t>
            </a:r>
          </a:p>
          <a:p>
            <a:r>
              <a:rPr lang="en-US" sz="2000"/>
              <a:t>Transformers</a:t>
            </a:r>
          </a:p>
        </p:txBody>
      </p:sp>
    </p:spTree>
    <p:extLst>
      <p:ext uri="{BB962C8B-B14F-4D97-AF65-F5344CB8AC3E}">
        <p14:creationId xmlns:p14="http://schemas.microsoft.com/office/powerpoint/2010/main" val="38727402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1797A-98DC-FEE2-A656-202C3B28C6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AEB8D-0DA0-445E-A66E-C50A21AA3744}"/>
              </a:ext>
            </a:extLst>
          </p:cNvPr>
          <p:cNvSpPr>
            <a:spLocks noGrp="1"/>
          </p:cNvSpPr>
          <p:nvPr>
            <p:ph type="title"/>
          </p:nvPr>
        </p:nvSpPr>
        <p:spPr/>
        <p:txBody>
          <a:bodyPr/>
          <a:lstStyle/>
          <a:p>
            <a:r>
              <a:rPr lang="en-US" dirty="0"/>
              <a:t>Use LLMs Responsibly: Data Privacy</a:t>
            </a:r>
          </a:p>
        </p:txBody>
      </p:sp>
      <p:sp>
        <p:nvSpPr>
          <p:cNvPr id="3" name="Content Placeholder 2">
            <a:extLst>
              <a:ext uri="{FF2B5EF4-FFF2-40B4-BE49-F238E27FC236}">
                <a16:creationId xmlns:a16="http://schemas.microsoft.com/office/drawing/2014/main" id="{5486FE9A-4F26-2750-BB68-E116086F6C09}"/>
              </a:ext>
            </a:extLst>
          </p:cNvPr>
          <p:cNvSpPr>
            <a:spLocks noGrp="1"/>
          </p:cNvSpPr>
          <p:nvPr>
            <p:ph idx="1"/>
          </p:nvPr>
        </p:nvSpPr>
        <p:spPr/>
        <p:txBody>
          <a:bodyPr/>
          <a:lstStyle/>
          <a:p>
            <a:r>
              <a:rPr lang="en-US" dirty="0"/>
              <a:t>Data Privacy and Security</a:t>
            </a:r>
          </a:p>
          <a:p>
            <a:pPr lvl="1"/>
            <a:r>
              <a:rPr lang="en-US" dirty="0"/>
              <a:t>Never submit any personally identifiable information (PII), patient data, or student records to an AI model (including GPTs).</a:t>
            </a:r>
          </a:p>
          <a:p>
            <a:pPr lvl="1"/>
            <a:endParaRPr lang="en-US" dirty="0"/>
          </a:p>
          <a:p>
            <a:pPr lvl="1"/>
            <a:r>
              <a:rPr lang="en-US" dirty="0"/>
              <a:t>Understand GPT </a:t>
            </a:r>
            <a:r>
              <a:rPr lang="en-US" b="1" dirty="0"/>
              <a:t>data retention </a:t>
            </a:r>
            <a:r>
              <a:rPr lang="en-US" dirty="0"/>
              <a:t>policies – some AI providers may log or store inputs/outputs.</a:t>
            </a:r>
          </a:p>
          <a:p>
            <a:pPr lvl="1"/>
            <a:endParaRPr lang="en-US" dirty="0"/>
          </a:p>
          <a:p>
            <a:pPr lvl="1"/>
            <a:r>
              <a:rPr lang="en-US" b="1" dirty="0"/>
              <a:t>Assume that all interactions with GPTs are not private </a:t>
            </a:r>
            <a:r>
              <a:rPr lang="en-US" dirty="0"/>
              <a:t>unless you have checked with the appropriate IT and legal people at your institution</a:t>
            </a:r>
          </a:p>
          <a:p>
            <a:pPr lvl="1"/>
            <a:endParaRPr lang="en-US" dirty="0"/>
          </a:p>
        </p:txBody>
      </p:sp>
    </p:spTree>
    <p:extLst>
      <p:ext uri="{BB962C8B-B14F-4D97-AF65-F5344CB8AC3E}">
        <p14:creationId xmlns:p14="http://schemas.microsoft.com/office/powerpoint/2010/main" val="24148117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78A76-3447-5CE3-D21C-FA858E876E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B0C6AD-017F-D6BB-DFB8-C167FA767056}"/>
              </a:ext>
            </a:extLst>
          </p:cNvPr>
          <p:cNvSpPr>
            <a:spLocks noGrp="1"/>
          </p:cNvSpPr>
          <p:nvPr>
            <p:ph type="title"/>
          </p:nvPr>
        </p:nvSpPr>
        <p:spPr/>
        <p:txBody>
          <a:bodyPr/>
          <a:lstStyle/>
          <a:p>
            <a:r>
              <a:rPr lang="en-US" dirty="0"/>
              <a:t>Use LLMs Responsibly: Compliance</a:t>
            </a:r>
          </a:p>
        </p:txBody>
      </p:sp>
      <p:sp>
        <p:nvSpPr>
          <p:cNvPr id="3" name="Content Placeholder 2">
            <a:extLst>
              <a:ext uri="{FF2B5EF4-FFF2-40B4-BE49-F238E27FC236}">
                <a16:creationId xmlns:a16="http://schemas.microsoft.com/office/drawing/2014/main" id="{0121C890-1AE8-3BD2-1CD2-7D3DF95A7840}"/>
              </a:ext>
            </a:extLst>
          </p:cNvPr>
          <p:cNvSpPr>
            <a:spLocks noGrp="1"/>
          </p:cNvSpPr>
          <p:nvPr>
            <p:ph idx="1"/>
          </p:nvPr>
        </p:nvSpPr>
        <p:spPr>
          <a:xfrm>
            <a:off x="838200" y="1405000"/>
            <a:ext cx="10515600" cy="4712335"/>
          </a:xfrm>
        </p:spPr>
        <p:txBody>
          <a:bodyPr>
            <a:normAutofit/>
          </a:bodyPr>
          <a:lstStyle/>
          <a:p>
            <a:pPr marL="0" indent="0" algn="ctr">
              <a:buNone/>
            </a:pPr>
            <a:r>
              <a:rPr lang="en-US" dirty="0"/>
              <a:t>AI usage policies vary by region</a:t>
            </a:r>
          </a:p>
          <a:p>
            <a:r>
              <a:rPr lang="en-US" b="1" dirty="0"/>
              <a:t>National</a:t>
            </a:r>
          </a:p>
          <a:p>
            <a:pPr lvl="1"/>
            <a:r>
              <a:rPr lang="en-US" dirty="0"/>
              <a:t>Ensure that all AI use follows all national mandates</a:t>
            </a:r>
          </a:p>
          <a:p>
            <a:r>
              <a:rPr lang="en-US" b="1" dirty="0"/>
              <a:t>State</a:t>
            </a:r>
          </a:p>
          <a:p>
            <a:pPr lvl="1"/>
            <a:r>
              <a:rPr lang="en-US" dirty="0"/>
              <a:t>States may have additional mandates or guidelines around AI use in addition to national regulations</a:t>
            </a:r>
          </a:p>
          <a:p>
            <a:r>
              <a:rPr lang="en-US" b="1" dirty="0"/>
              <a:t>Local institution</a:t>
            </a:r>
          </a:p>
          <a:p>
            <a:pPr lvl="1"/>
            <a:r>
              <a:rPr lang="en-US" dirty="0"/>
              <a:t>Even further, your institution or organization may have specific guidelines around AI use</a:t>
            </a:r>
          </a:p>
          <a:p>
            <a:pPr lvl="1"/>
            <a:r>
              <a:rPr lang="en-US" dirty="0">
                <a:hlinkClick r:id="rId2"/>
              </a:rPr>
              <a:t>AAMC has a website </a:t>
            </a:r>
            <a:r>
              <a:rPr lang="en-US" dirty="0"/>
              <a:t>specifically dedicated to these matters</a:t>
            </a:r>
          </a:p>
        </p:txBody>
      </p:sp>
      <p:sp>
        <p:nvSpPr>
          <p:cNvPr id="4" name="TextBox 3">
            <a:extLst>
              <a:ext uri="{FF2B5EF4-FFF2-40B4-BE49-F238E27FC236}">
                <a16:creationId xmlns:a16="http://schemas.microsoft.com/office/drawing/2014/main" id="{F1B263EE-9471-9C30-E16E-B395DF792B15}"/>
              </a:ext>
            </a:extLst>
          </p:cNvPr>
          <p:cNvSpPr txBox="1"/>
          <p:nvPr/>
        </p:nvSpPr>
        <p:spPr>
          <a:xfrm>
            <a:off x="60960" y="6183738"/>
            <a:ext cx="12070080" cy="461665"/>
          </a:xfrm>
          <a:prstGeom prst="rect">
            <a:avLst/>
          </a:prstGeom>
          <a:noFill/>
          <a:ln w="38100">
            <a:solidFill>
              <a:srgbClr val="FF0000"/>
            </a:solidFill>
          </a:ln>
        </p:spPr>
        <p:txBody>
          <a:bodyPr wrap="none" rtlCol="0">
            <a:spAutoFit/>
          </a:bodyPr>
          <a:lstStyle/>
          <a:p>
            <a:r>
              <a:rPr lang="en-US" sz="2400" b="1" dirty="0"/>
              <a:t>Before using AI/GPTs in any operational setting, consult your legal and IT departments.</a:t>
            </a:r>
          </a:p>
        </p:txBody>
      </p:sp>
    </p:spTree>
    <p:extLst>
      <p:ext uri="{BB962C8B-B14F-4D97-AF65-F5344CB8AC3E}">
        <p14:creationId xmlns:p14="http://schemas.microsoft.com/office/powerpoint/2010/main" val="323323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A5060-44C1-4D01-F48C-72D1F3841871}"/>
            </a:ext>
          </a:extLst>
        </p:cNvPr>
        <p:cNvGrpSpPr/>
        <p:nvPr/>
      </p:nvGrpSpPr>
      <p:grpSpPr>
        <a:xfrm>
          <a:off x="0" y="0"/>
          <a:ext cx="0" cy="0"/>
          <a:chOff x="0" y="0"/>
          <a:chExt cx="0" cy="0"/>
        </a:xfrm>
      </p:grpSpPr>
      <p:sp>
        <p:nvSpPr>
          <p:cNvPr id="138" name="PAGE TITLE TEXT…">
            <a:extLst>
              <a:ext uri="{FF2B5EF4-FFF2-40B4-BE49-F238E27FC236}">
                <a16:creationId xmlns:a16="http://schemas.microsoft.com/office/drawing/2014/main" id="{B9A69371-485D-3AB9-0D5C-A5B83DF2830B}"/>
              </a:ext>
            </a:extLst>
          </p:cNvPr>
          <p:cNvSpPr txBox="1">
            <a:spLocks noGrp="1"/>
          </p:cNvSpPr>
          <p:nvPr>
            <p:ph type="title"/>
          </p:nvPr>
        </p:nvSpPr>
        <p:spPr/>
        <p:txBody>
          <a:bodyPr>
            <a:normAutofit/>
          </a:bodyPr>
          <a:lstStyle/>
          <a:p>
            <a:r>
              <a:rPr lang="en-US" sz="2800" dirty="0">
                <a:solidFill>
                  <a:schemeClr val="bg1"/>
                </a:solidFill>
              </a:rPr>
              <a:t>NBME MICROCREDENTIALING </a:t>
            </a:r>
            <a:br>
              <a:rPr lang="en-US" sz="2800" dirty="0">
                <a:solidFill>
                  <a:schemeClr val="bg1"/>
                </a:solidFill>
              </a:rPr>
            </a:br>
            <a:r>
              <a:rPr lang="en-US" sz="2800" dirty="0">
                <a:solidFill>
                  <a:schemeClr val="bg1"/>
                </a:solidFill>
              </a:rPr>
              <a:t>SHORT COURSE</a:t>
            </a:r>
          </a:p>
        </p:txBody>
      </p:sp>
      <p:sp>
        <p:nvSpPr>
          <p:cNvPr id="139" name="Page text Ini a nusant est…">
            <a:extLst>
              <a:ext uri="{FF2B5EF4-FFF2-40B4-BE49-F238E27FC236}">
                <a16:creationId xmlns:a16="http://schemas.microsoft.com/office/drawing/2014/main" id="{592516FB-E473-9869-29BC-E581275EA5B7}"/>
              </a:ext>
            </a:extLst>
          </p:cNvPr>
          <p:cNvSpPr txBox="1">
            <a:spLocks noGrp="1"/>
          </p:cNvSpPr>
          <p:nvPr>
            <p:ph type="body" sz="half" idx="15"/>
          </p:nvPr>
        </p:nvSpPr>
        <p:spPr>
          <a:xfrm>
            <a:off x="623542" y="1428531"/>
            <a:ext cx="5632796" cy="5067519"/>
          </a:xfrm>
        </p:spPr>
        <p:txBody>
          <a:bodyPr>
            <a:noAutofit/>
          </a:bodyPr>
          <a:lstStyle/>
          <a:p>
            <a:pPr marL="0" indent="0">
              <a:buNone/>
            </a:pPr>
            <a:r>
              <a:rPr lang="en-US" sz="2400" b="0" dirty="0"/>
              <a:t>Later this year NBME will begin offering </a:t>
            </a:r>
            <a:r>
              <a:rPr lang="en-US" sz="2400" dirty="0"/>
              <a:t>free </a:t>
            </a:r>
            <a:r>
              <a:rPr lang="en-US" sz="2400" dirty="0" err="1"/>
              <a:t>microcredentialing</a:t>
            </a:r>
            <a:r>
              <a:rPr lang="en-US" sz="2400" dirty="0"/>
              <a:t> short courses. </a:t>
            </a:r>
            <a:r>
              <a:rPr lang="en-US" sz="2400" b="0" dirty="0"/>
              <a:t>Be among the first to enroll in our introductory course:</a:t>
            </a:r>
          </a:p>
          <a:p>
            <a:pPr marL="0" indent="0">
              <a:buNone/>
            </a:pPr>
            <a:endParaRPr lang="en-US" sz="1050" b="0" dirty="0"/>
          </a:p>
          <a:p>
            <a:pPr marL="0" indent="0" algn="ctr">
              <a:buNone/>
            </a:pPr>
            <a:r>
              <a:rPr lang="en-US" sz="2800" dirty="0"/>
              <a:t>“A Primer for Using Generative Artificial Intelligence in Medical Education.”</a:t>
            </a:r>
          </a:p>
          <a:p>
            <a:pPr marL="0" indent="0" algn="ctr">
              <a:buNone/>
            </a:pPr>
            <a:endParaRPr lang="en-US" sz="800" dirty="0"/>
          </a:p>
          <a:p>
            <a:pPr marL="0" indent="0">
              <a:buNone/>
            </a:pPr>
            <a:r>
              <a:rPr lang="en-US" sz="2400" dirty="0"/>
              <a:t>Scan the QR code </a:t>
            </a:r>
            <a:r>
              <a:rPr lang="en-US" sz="2400" b="0" dirty="0"/>
              <a:t>to stay informed and reserve your spot when registration opens!</a:t>
            </a:r>
          </a:p>
        </p:txBody>
      </p:sp>
      <p:pic>
        <p:nvPicPr>
          <p:cNvPr id="3" name="Picture 2" descr="A qr code on a white background&#10;&#10;AI-generated content may be incorrect.">
            <a:extLst>
              <a:ext uri="{FF2B5EF4-FFF2-40B4-BE49-F238E27FC236}">
                <a16:creationId xmlns:a16="http://schemas.microsoft.com/office/drawing/2014/main" id="{8FA6A532-98C3-0809-59E1-F9E4653EE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751" y="1795657"/>
            <a:ext cx="4114800" cy="4114800"/>
          </a:xfrm>
          <a:prstGeom prst="rect">
            <a:avLst/>
          </a:prstGeom>
          <a:ln w="38100">
            <a:solidFill>
              <a:srgbClr val="3376C1"/>
            </a:solidFill>
          </a:ln>
        </p:spPr>
      </p:pic>
    </p:spTree>
    <p:extLst>
      <p:ext uri="{BB962C8B-B14F-4D97-AF65-F5344CB8AC3E}">
        <p14:creationId xmlns:p14="http://schemas.microsoft.com/office/powerpoint/2010/main" val="4224889180"/>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2BD9A-FE60-6BBD-52FA-9427F9BD3F2A}"/>
              </a:ext>
            </a:extLst>
          </p:cNvPr>
          <p:cNvSpPr>
            <a:spLocks noGrp="1"/>
          </p:cNvSpPr>
          <p:nvPr>
            <p:ph idx="1"/>
          </p:nvPr>
        </p:nvSpPr>
        <p:spPr>
          <a:xfrm>
            <a:off x="1572243" y="303847"/>
            <a:ext cx="3800475" cy="3119914"/>
          </a:xfrm>
        </p:spPr>
        <p:txBody>
          <a:bodyPr>
            <a:normAutofit/>
          </a:bodyPr>
          <a:lstStyle/>
          <a:p>
            <a:pPr marL="0" indent="0">
              <a:buNone/>
            </a:pPr>
            <a:r>
              <a:rPr lang="en-US" dirty="0"/>
              <a:t>Questions? Feedback?</a:t>
            </a:r>
          </a:p>
          <a:p>
            <a:pPr marL="0" indent="0">
              <a:buNone/>
            </a:pPr>
            <a:endParaRPr lang="en-US" dirty="0"/>
          </a:p>
          <a:p>
            <a:pPr marL="0" indent="0">
              <a:buNone/>
            </a:pPr>
            <a:r>
              <a:rPr lang="en-US" dirty="0"/>
              <a:t>Christopher Runyon</a:t>
            </a:r>
          </a:p>
          <a:p>
            <a:pPr marL="0" indent="0">
              <a:buNone/>
            </a:pPr>
            <a:r>
              <a:rPr lang="en-US" dirty="0">
                <a:hlinkClick r:id="rId2"/>
              </a:rPr>
              <a:t>CRunyon@nbme.org</a:t>
            </a:r>
            <a:endParaRPr lang="en-US" dirty="0"/>
          </a:p>
          <a:p>
            <a:pPr marL="0" indent="0">
              <a:buNone/>
            </a:pPr>
            <a:endParaRPr lang="en-US" dirty="0"/>
          </a:p>
          <a:p>
            <a:pPr marL="0" indent="0">
              <a:buNone/>
            </a:pPr>
            <a:r>
              <a:rPr lang="en-US" dirty="0"/>
              <a:t>or use this QR Code</a:t>
            </a:r>
          </a:p>
          <a:p>
            <a:pPr marL="0" indent="0">
              <a:buNone/>
            </a:pPr>
            <a:endParaRPr lang="en-US" dirty="0"/>
          </a:p>
        </p:txBody>
      </p:sp>
      <p:pic>
        <p:nvPicPr>
          <p:cNvPr id="4" name="Picture 3">
            <a:extLst>
              <a:ext uri="{FF2B5EF4-FFF2-40B4-BE49-F238E27FC236}">
                <a16:creationId xmlns:a16="http://schemas.microsoft.com/office/drawing/2014/main" id="{C23C172A-22F6-7F1D-FFD4-83AC6731A4C9}"/>
              </a:ext>
            </a:extLst>
          </p:cNvPr>
          <p:cNvPicPr>
            <a:picLocks noChangeAspect="1"/>
          </p:cNvPicPr>
          <p:nvPr/>
        </p:nvPicPr>
        <p:blipFill>
          <a:blip r:embed="rId3"/>
          <a:stretch>
            <a:fillRect/>
          </a:stretch>
        </p:blipFill>
        <p:spPr>
          <a:xfrm>
            <a:off x="7391400" y="1109663"/>
            <a:ext cx="4286250" cy="4286250"/>
          </a:xfrm>
          <a:prstGeom prst="rect">
            <a:avLst/>
          </a:prstGeom>
          <a:ln w="38100">
            <a:solidFill>
              <a:schemeClr val="tx1"/>
            </a:solidFill>
          </a:ln>
        </p:spPr>
      </p:pic>
      <p:sp>
        <p:nvSpPr>
          <p:cNvPr id="5" name="TextBox 4">
            <a:extLst>
              <a:ext uri="{FF2B5EF4-FFF2-40B4-BE49-F238E27FC236}">
                <a16:creationId xmlns:a16="http://schemas.microsoft.com/office/drawing/2014/main" id="{EE339DA5-7676-6FE3-EF4E-A2C05C4278CB}"/>
              </a:ext>
            </a:extLst>
          </p:cNvPr>
          <p:cNvSpPr txBox="1"/>
          <p:nvPr/>
        </p:nvSpPr>
        <p:spPr>
          <a:xfrm>
            <a:off x="7961369" y="5486400"/>
            <a:ext cx="3146311" cy="369332"/>
          </a:xfrm>
          <a:prstGeom prst="rect">
            <a:avLst/>
          </a:prstGeom>
          <a:noFill/>
        </p:spPr>
        <p:txBody>
          <a:bodyPr wrap="none" rtlCol="0">
            <a:spAutoFit/>
          </a:bodyPr>
          <a:lstStyle/>
          <a:p>
            <a:r>
              <a:rPr lang="en-US" dirty="0"/>
              <a:t>(both presentations available)</a:t>
            </a:r>
          </a:p>
        </p:txBody>
      </p:sp>
      <p:sp>
        <p:nvSpPr>
          <p:cNvPr id="6" name="TextBox 5">
            <a:extLst>
              <a:ext uri="{FF2B5EF4-FFF2-40B4-BE49-F238E27FC236}">
                <a16:creationId xmlns:a16="http://schemas.microsoft.com/office/drawing/2014/main" id="{D69D34EF-4296-58ED-8EB9-068C3980A408}"/>
              </a:ext>
            </a:extLst>
          </p:cNvPr>
          <p:cNvSpPr txBox="1"/>
          <p:nvPr/>
        </p:nvSpPr>
        <p:spPr>
          <a:xfrm>
            <a:off x="7674303" y="505838"/>
            <a:ext cx="3720442" cy="584775"/>
          </a:xfrm>
          <a:prstGeom prst="rect">
            <a:avLst/>
          </a:prstGeom>
          <a:noFill/>
          <a:ln w="12700">
            <a:solidFill>
              <a:schemeClr val="tx1"/>
            </a:solidFill>
          </a:ln>
        </p:spPr>
        <p:txBody>
          <a:bodyPr wrap="none" rtlCol="0">
            <a:spAutoFit/>
          </a:bodyPr>
          <a:lstStyle/>
          <a:p>
            <a:r>
              <a:rPr lang="en-US" sz="3200" dirty="0"/>
              <a:t>Presentation Slides:</a:t>
            </a:r>
          </a:p>
        </p:txBody>
      </p:sp>
      <p:pic>
        <p:nvPicPr>
          <p:cNvPr id="10" name="Picture 9" descr="A qr code on a white background&#10;&#10;AI-generated content may be incorrect.">
            <a:extLst>
              <a:ext uri="{FF2B5EF4-FFF2-40B4-BE49-F238E27FC236}">
                <a16:creationId xmlns:a16="http://schemas.microsoft.com/office/drawing/2014/main" id="{63562E45-1A02-89AC-9531-54C69ACE8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9276" y="3562350"/>
            <a:ext cx="2857500" cy="2857500"/>
          </a:xfrm>
          <a:prstGeom prst="rect">
            <a:avLst/>
          </a:prstGeom>
          <a:ln w="38100">
            <a:solidFill>
              <a:schemeClr val="tx1"/>
            </a:solidFill>
          </a:ln>
        </p:spPr>
      </p:pic>
      <p:sp>
        <p:nvSpPr>
          <p:cNvPr id="11" name="Arrow: Curved Down 10">
            <a:extLst>
              <a:ext uri="{FF2B5EF4-FFF2-40B4-BE49-F238E27FC236}">
                <a16:creationId xmlns:a16="http://schemas.microsoft.com/office/drawing/2014/main" id="{A7FA30E9-D2D5-48F1-6CDD-9307188CCB3B}"/>
              </a:ext>
            </a:extLst>
          </p:cNvPr>
          <p:cNvSpPr/>
          <p:nvPr/>
        </p:nvSpPr>
        <p:spPr>
          <a:xfrm rot="4867656">
            <a:off x="4800601" y="3009900"/>
            <a:ext cx="781049" cy="64770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1655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625D0-191E-E2F5-9EDA-60CFF8880E26}"/>
              </a:ext>
            </a:extLst>
          </p:cNvPr>
          <p:cNvSpPr>
            <a:spLocks noGrp="1"/>
          </p:cNvSpPr>
          <p:nvPr>
            <p:ph type="title"/>
          </p:nvPr>
        </p:nvSpPr>
        <p:spPr/>
        <p:txBody>
          <a:bodyPr/>
          <a:lstStyle/>
          <a:p>
            <a:r>
              <a:rPr lang="en-US" dirty="0"/>
              <a:t>Variations in Generative AI Models</a:t>
            </a:r>
          </a:p>
        </p:txBody>
      </p:sp>
      <p:sp>
        <p:nvSpPr>
          <p:cNvPr id="3" name="Content Placeholder 2">
            <a:extLst>
              <a:ext uri="{FF2B5EF4-FFF2-40B4-BE49-F238E27FC236}">
                <a16:creationId xmlns:a16="http://schemas.microsoft.com/office/drawing/2014/main" id="{E5AA2B2C-9441-E19F-E78C-34FC03C7C6AA}"/>
              </a:ext>
            </a:extLst>
          </p:cNvPr>
          <p:cNvSpPr>
            <a:spLocks noGrp="1"/>
          </p:cNvSpPr>
          <p:nvPr>
            <p:ph idx="1"/>
          </p:nvPr>
        </p:nvSpPr>
        <p:spPr/>
        <p:txBody>
          <a:bodyPr>
            <a:normAutofit/>
          </a:bodyPr>
          <a:lstStyle/>
          <a:p>
            <a:r>
              <a:rPr lang="en-US" dirty="0">
                <a:hlinkClick r:id="rId2"/>
              </a:rPr>
              <a:t>OpenAI</a:t>
            </a:r>
            <a:r>
              <a:rPr lang="en-US" dirty="0"/>
              <a:t>’s </a:t>
            </a:r>
            <a:r>
              <a:rPr lang="en-US" dirty="0">
                <a:hlinkClick r:id="rId3"/>
              </a:rPr>
              <a:t>ChatGPT</a:t>
            </a:r>
            <a:r>
              <a:rPr lang="en-US" dirty="0"/>
              <a:t> (several models)</a:t>
            </a:r>
          </a:p>
          <a:p>
            <a:r>
              <a:rPr lang="en-US" dirty="0" err="1">
                <a:hlinkClick r:id="rId4"/>
              </a:rPr>
              <a:t>Anthropic</a:t>
            </a:r>
            <a:r>
              <a:rPr lang="en-US" dirty="0" err="1"/>
              <a:t>’s</a:t>
            </a:r>
            <a:r>
              <a:rPr lang="en-US" dirty="0"/>
              <a:t> </a:t>
            </a:r>
            <a:r>
              <a:rPr lang="en-US" dirty="0">
                <a:hlinkClick r:id="rId5"/>
              </a:rPr>
              <a:t>Claude</a:t>
            </a:r>
            <a:endParaRPr lang="en-US" dirty="0"/>
          </a:p>
          <a:p>
            <a:r>
              <a:rPr lang="en-US" dirty="0">
                <a:hlinkClick r:id="rId6"/>
              </a:rPr>
              <a:t>Google’s Gemini</a:t>
            </a:r>
            <a:endParaRPr lang="en-US" dirty="0"/>
          </a:p>
          <a:p>
            <a:r>
              <a:rPr lang="en-US" dirty="0">
                <a:hlinkClick r:id="rId7"/>
              </a:rPr>
              <a:t>DeepSeek</a:t>
            </a:r>
            <a:endParaRPr lang="en-US" dirty="0"/>
          </a:p>
          <a:p>
            <a:r>
              <a:rPr lang="en-US" dirty="0"/>
              <a:t>Meta’s </a:t>
            </a:r>
            <a:r>
              <a:rPr lang="en-US" dirty="0">
                <a:hlinkClick r:id="rId8"/>
              </a:rPr>
              <a:t>Llama</a:t>
            </a:r>
            <a:r>
              <a:rPr lang="en-US" dirty="0"/>
              <a:t> (Llama 4 models just released!)</a:t>
            </a:r>
          </a:p>
          <a:p>
            <a:pPr marL="0" indent="0">
              <a:buNone/>
            </a:pPr>
            <a:r>
              <a:rPr lang="en-US" dirty="0"/>
              <a:t>…</a:t>
            </a:r>
          </a:p>
          <a:p>
            <a:pPr marL="0" indent="0">
              <a:buNone/>
            </a:pPr>
            <a:endParaRPr lang="en-US" dirty="0"/>
          </a:p>
          <a:p>
            <a:pPr marL="0" indent="0">
              <a:buNone/>
            </a:pPr>
            <a:r>
              <a:rPr lang="en-US" dirty="0"/>
              <a:t>Many freely-available models available through </a:t>
            </a:r>
            <a:r>
              <a:rPr lang="en-US" dirty="0">
                <a:hlinkClick r:id="rId9"/>
              </a:rPr>
              <a:t>huggingface.co</a:t>
            </a:r>
            <a:endParaRPr lang="en-US" dirty="0"/>
          </a:p>
        </p:txBody>
      </p:sp>
    </p:spTree>
    <p:extLst>
      <p:ext uri="{BB962C8B-B14F-4D97-AF65-F5344CB8AC3E}">
        <p14:creationId xmlns:p14="http://schemas.microsoft.com/office/powerpoint/2010/main" val="3385562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1EA2-81B9-B306-95A2-1C5F38482F4D}"/>
              </a:ext>
            </a:extLst>
          </p:cNvPr>
          <p:cNvSpPr>
            <a:spLocks noGrp="1"/>
          </p:cNvSpPr>
          <p:nvPr>
            <p:ph type="title"/>
          </p:nvPr>
        </p:nvSpPr>
        <p:spPr/>
        <p:txBody>
          <a:bodyPr/>
          <a:lstStyle/>
          <a:p>
            <a:pPr algn="ctr"/>
            <a:r>
              <a:rPr lang="en-US" dirty="0"/>
              <a:t>How LLMs Make Sense of Language</a:t>
            </a:r>
          </a:p>
        </p:txBody>
      </p:sp>
      <p:sp>
        <p:nvSpPr>
          <p:cNvPr id="3" name="Content Placeholder 2">
            <a:extLst>
              <a:ext uri="{FF2B5EF4-FFF2-40B4-BE49-F238E27FC236}">
                <a16:creationId xmlns:a16="http://schemas.microsoft.com/office/drawing/2014/main" id="{A6FEF68A-6601-8997-1DA5-5455E97274A5}"/>
              </a:ext>
            </a:extLst>
          </p:cNvPr>
          <p:cNvSpPr>
            <a:spLocks noGrp="1"/>
          </p:cNvSpPr>
          <p:nvPr>
            <p:ph idx="1"/>
          </p:nvPr>
        </p:nvSpPr>
        <p:spPr>
          <a:xfrm>
            <a:off x="838200" y="1491010"/>
            <a:ext cx="10515600" cy="5376769"/>
          </a:xfrm>
        </p:spPr>
        <p:txBody>
          <a:bodyPr>
            <a:normAutofit/>
          </a:bodyPr>
          <a:lstStyle/>
          <a:p>
            <a:r>
              <a:rPr lang="en-US" dirty="0"/>
              <a:t>Underlying principle: distributional semantics / co-occurrence</a:t>
            </a:r>
          </a:p>
          <a:p>
            <a:pPr lvl="1"/>
            <a:r>
              <a:rPr lang="en-US" dirty="0"/>
              <a:t>Words that occur in the same contexts tend to have similar meanings. (Harris, 1954)</a:t>
            </a:r>
          </a:p>
          <a:p>
            <a:pPr marL="0" lvl="1" indent="0">
              <a:buNone/>
            </a:pPr>
            <a:endParaRPr lang="en-US" dirty="0"/>
          </a:p>
          <a:p>
            <a:pPr marL="0" lvl="1" indent="0" algn="ctr">
              <a:buNone/>
            </a:pPr>
            <a:r>
              <a:rPr lang="en-US" sz="2800" dirty="0"/>
              <a:t>“We found a little, hairy </a:t>
            </a:r>
            <a:r>
              <a:rPr lang="en-US" sz="2800" i="1" dirty="0" err="1"/>
              <a:t>wampimuk</a:t>
            </a:r>
            <a:r>
              <a:rPr lang="en-US" sz="2800" dirty="0"/>
              <a:t> sleeping behind the tree.”</a:t>
            </a:r>
          </a:p>
          <a:p>
            <a:pPr lvl="1"/>
            <a:endParaRPr lang="en-US" dirty="0"/>
          </a:p>
          <a:p>
            <a:r>
              <a:rPr lang="en-US" dirty="0"/>
              <a:t>Not deterministic; variation is part of its beauty</a:t>
            </a:r>
          </a:p>
          <a:p>
            <a:endParaRPr lang="en-US" sz="800" dirty="0"/>
          </a:p>
          <a:p>
            <a:r>
              <a:rPr lang="en-US" dirty="0"/>
              <a:t>A very, </a:t>
            </a:r>
            <a:r>
              <a:rPr lang="en-US" i="1" dirty="0"/>
              <a:t>very</a:t>
            </a:r>
            <a:r>
              <a:rPr lang="en-US" dirty="0"/>
              <a:t> fancy text calculators</a:t>
            </a:r>
          </a:p>
          <a:p>
            <a:pPr marL="457200" lvl="1" indent="0">
              <a:buNone/>
            </a:pPr>
            <a:endParaRPr lang="en-US" dirty="0"/>
          </a:p>
        </p:txBody>
      </p:sp>
      <p:sp>
        <p:nvSpPr>
          <p:cNvPr id="4" name="Slide Number Placeholder 3">
            <a:extLst>
              <a:ext uri="{FF2B5EF4-FFF2-40B4-BE49-F238E27FC236}">
                <a16:creationId xmlns:a16="http://schemas.microsoft.com/office/drawing/2014/main" id="{A884ED9F-9FB8-47EC-02CD-2DBF6769D07B}"/>
              </a:ext>
            </a:extLst>
          </p:cNvPr>
          <p:cNvSpPr>
            <a:spLocks noGrp="1"/>
          </p:cNvSpPr>
          <p:nvPr>
            <p:ph type="sldNum" sz="quarter" idx="12"/>
          </p:nvPr>
        </p:nvSpPr>
        <p:spPr/>
        <p:txBody>
          <a:bodyPr/>
          <a:lstStyle/>
          <a:p>
            <a:fld id="{EFED11C7-8F2B-4FDD-B1D8-6A3CB9D47A86}" type="slidenum">
              <a:rPr lang="en-US" smtClean="0"/>
              <a:t>7</a:t>
            </a:fld>
            <a:endParaRPr lang="en-US"/>
          </a:p>
        </p:txBody>
      </p:sp>
      <p:pic>
        <p:nvPicPr>
          <p:cNvPr id="6" name="Picture 5" descr="A cartoon animal with large ears&#10;&#10;Description automatically generated">
            <a:extLst>
              <a:ext uri="{FF2B5EF4-FFF2-40B4-BE49-F238E27FC236}">
                <a16:creationId xmlns:a16="http://schemas.microsoft.com/office/drawing/2014/main" id="{B80D1EEC-11DE-2FF1-64A1-BF4F18952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4600" y="3724275"/>
            <a:ext cx="2997200" cy="2997200"/>
          </a:xfrm>
          <a:prstGeom prst="rect">
            <a:avLst/>
          </a:prstGeom>
        </p:spPr>
      </p:pic>
      <p:sp>
        <p:nvSpPr>
          <p:cNvPr id="5" name="Rectangle 4">
            <a:extLst>
              <a:ext uri="{FF2B5EF4-FFF2-40B4-BE49-F238E27FC236}">
                <a16:creationId xmlns:a16="http://schemas.microsoft.com/office/drawing/2014/main" id="{6E7CC029-B9DA-646C-DE0D-5A875D7A4C88}"/>
              </a:ext>
            </a:extLst>
          </p:cNvPr>
          <p:cNvSpPr/>
          <p:nvPr/>
        </p:nvSpPr>
        <p:spPr>
          <a:xfrm>
            <a:off x="5060887" y="3034361"/>
            <a:ext cx="1765426" cy="486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C6D162C-1585-C4FC-0A88-F998EC251F9C}"/>
              </a:ext>
            </a:extLst>
          </p:cNvPr>
          <p:cNvSpPr txBox="1"/>
          <p:nvPr/>
        </p:nvSpPr>
        <p:spPr>
          <a:xfrm>
            <a:off x="838200" y="5615582"/>
            <a:ext cx="6458115" cy="923330"/>
          </a:xfrm>
          <a:prstGeom prst="rect">
            <a:avLst/>
          </a:prstGeom>
          <a:noFill/>
        </p:spPr>
        <p:txBody>
          <a:bodyPr wrap="none" rtlCol="0">
            <a:spAutoFit/>
          </a:bodyPr>
          <a:lstStyle/>
          <a:p>
            <a:r>
              <a:rPr lang="en-US" dirty="0"/>
              <a:t>Harris ZS. Distributional structure. </a:t>
            </a:r>
            <a:r>
              <a:rPr lang="en-US" i="1" dirty="0"/>
              <a:t>Word</a:t>
            </a:r>
            <a:r>
              <a:rPr lang="en-US" dirty="0"/>
              <a:t>. 1954;10(2-3):146-162.</a:t>
            </a:r>
          </a:p>
          <a:p>
            <a:r>
              <a:rPr lang="en-US" dirty="0" err="1"/>
              <a:t>Wampimuk</a:t>
            </a:r>
            <a:r>
              <a:rPr lang="en-US" dirty="0"/>
              <a:t> sentence from: </a:t>
            </a:r>
            <a:r>
              <a:rPr lang="en-US" dirty="0">
                <a:hlinkClick r:id="rId3"/>
              </a:rPr>
              <a:t>https://aclanthology.org/P14-1132</a:t>
            </a:r>
            <a:endParaRPr lang="en-US" dirty="0"/>
          </a:p>
          <a:p>
            <a:pPr algn="ctr"/>
            <a:r>
              <a:rPr lang="en-US" dirty="0"/>
              <a:t>Image generated with ChatGPT 4o</a:t>
            </a:r>
          </a:p>
        </p:txBody>
      </p:sp>
    </p:spTree>
    <p:extLst>
      <p:ext uri="{BB962C8B-B14F-4D97-AF65-F5344CB8AC3E}">
        <p14:creationId xmlns:p14="http://schemas.microsoft.com/office/powerpoint/2010/main" val="379478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grpId="0"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6B424-F73A-E739-5535-8FC638BBBA50}"/>
              </a:ext>
            </a:extLst>
          </p:cNvPr>
          <p:cNvSpPr>
            <a:spLocks noGrp="1"/>
          </p:cNvSpPr>
          <p:nvPr>
            <p:ph type="title"/>
          </p:nvPr>
        </p:nvSpPr>
        <p:spPr/>
        <p:txBody>
          <a:bodyPr/>
          <a:lstStyle/>
          <a:p>
            <a:pPr algn="ctr"/>
            <a:r>
              <a:rPr lang="en-US" dirty="0"/>
              <a:t>In less than 15 words, please describe why pizza is so good</a:t>
            </a:r>
          </a:p>
        </p:txBody>
      </p:sp>
      <p:sp>
        <p:nvSpPr>
          <p:cNvPr id="3" name="Content Placeholder 2">
            <a:extLst>
              <a:ext uri="{FF2B5EF4-FFF2-40B4-BE49-F238E27FC236}">
                <a16:creationId xmlns:a16="http://schemas.microsoft.com/office/drawing/2014/main" id="{B75A257E-E2D4-7B3E-9BF9-6EE9CA4B8346}"/>
              </a:ext>
            </a:extLst>
          </p:cNvPr>
          <p:cNvSpPr>
            <a:spLocks noGrp="1"/>
          </p:cNvSpPr>
          <p:nvPr>
            <p:ph idx="1"/>
          </p:nvPr>
        </p:nvSpPr>
        <p:spPr>
          <a:xfrm>
            <a:off x="838200" y="1825625"/>
            <a:ext cx="10515600" cy="4895850"/>
          </a:xfrm>
        </p:spPr>
        <p:txBody>
          <a:bodyPr>
            <a:normAutofit/>
          </a:bodyPr>
          <a:lstStyle/>
          <a:p>
            <a:r>
              <a:rPr lang="en-US" dirty="0"/>
              <a:t>Pizza combines savory, cheesy, and versatile toppings on a delicious, soft, or crispy crust.</a:t>
            </a:r>
          </a:p>
          <a:p>
            <a:r>
              <a:rPr lang="en-US" dirty="0"/>
              <a:t>Pizza combines savory cheese, flavorful toppings, and a crispy crust for a satisfyingly delicious experience.</a:t>
            </a:r>
          </a:p>
          <a:p>
            <a:r>
              <a:rPr lang="en-US" dirty="0"/>
              <a:t>Pizza's delicious due to its savory combination of cheese, sauce, and various toppings.</a:t>
            </a:r>
          </a:p>
          <a:p>
            <a:r>
              <a:rPr lang="en-US" dirty="0"/>
              <a:t>Pizza combines savory flavors, melty cheese, and a satisfying crust in every bite. Irresistibly delicious!</a:t>
            </a:r>
          </a:p>
          <a:p>
            <a:r>
              <a:rPr lang="en-US" dirty="0"/>
              <a:t>Pizza's delicious due to its perfect blend of cheese, sauce, and various toppings.</a:t>
            </a:r>
          </a:p>
        </p:txBody>
      </p:sp>
      <p:sp>
        <p:nvSpPr>
          <p:cNvPr id="4" name="Slide Number Placeholder 3">
            <a:extLst>
              <a:ext uri="{FF2B5EF4-FFF2-40B4-BE49-F238E27FC236}">
                <a16:creationId xmlns:a16="http://schemas.microsoft.com/office/drawing/2014/main" id="{E5EE570B-5C37-E37C-A221-EC7C64684877}"/>
              </a:ext>
            </a:extLst>
          </p:cNvPr>
          <p:cNvSpPr>
            <a:spLocks noGrp="1"/>
          </p:cNvSpPr>
          <p:nvPr>
            <p:ph type="sldNum" sz="quarter" idx="12"/>
          </p:nvPr>
        </p:nvSpPr>
        <p:spPr/>
        <p:txBody>
          <a:bodyPr/>
          <a:lstStyle/>
          <a:p>
            <a:fld id="{EFED11C7-8F2B-4FDD-B1D8-6A3CB9D47A86}" type="slidenum">
              <a:rPr lang="en-US" smtClean="0"/>
              <a:t>8</a:t>
            </a:fld>
            <a:endParaRPr lang="en-US"/>
          </a:p>
        </p:txBody>
      </p:sp>
      <p:graphicFrame>
        <p:nvGraphicFramePr>
          <p:cNvPr id="5" name="Table 4">
            <a:extLst>
              <a:ext uri="{FF2B5EF4-FFF2-40B4-BE49-F238E27FC236}">
                <a16:creationId xmlns:a16="http://schemas.microsoft.com/office/drawing/2014/main" id="{BFB6E649-74BE-CBA8-4BAB-E7A9EE46D9F4}"/>
              </a:ext>
            </a:extLst>
          </p:cNvPr>
          <p:cNvGraphicFramePr>
            <a:graphicFrameLocks noGrp="1"/>
          </p:cNvGraphicFramePr>
          <p:nvPr/>
        </p:nvGraphicFramePr>
        <p:xfrm>
          <a:off x="8309864" y="1027906"/>
          <a:ext cx="3344672" cy="741680"/>
        </p:xfrm>
        <a:graphic>
          <a:graphicData uri="http://schemas.openxmlformats.org/drawingml/2006/table">
            <a:tbl>
              <a:tblPr firstRow="1" bandRow="1">
                <a:tableStyleId>{9D7B26C5-4107-4FEC-AEDC-1716B250A1EF}</a:tableStyleId>
              </a:tblPr>
              <a:tblGrid>
                <a:gridCol w="1672336">
                  <a:extLst>
                    <a:ext uri="{9D8B030D-6E8A-4147-A177-3AD203B41FA5}">
                      <a16:colId xmlns:a16="http://schemas.microsoft.com/office/drawing/2014/main" val="3961096694"/>
                    </a:ext>
                  </a:extLst>
                </a:gridCol>
                <a:gridCol w="1672336">
                  <a:extLst>
                    <a:ext uri="{9D8B030D-6E8A-4147-A177-3AD203B41FA5}">
                      <a16:colId xmlns:a16="http://schemas.microsoft.com/office/drawing/2014/main" val="3312475622"/>
                    </a:ext>
                  </a:extLst>
                </a:gridCol>
              </a:tblGrid>
              <a:tr h="370840">
                <a:tc>
                  <a:txBody>
                    <a:bodyPr/>
                    <a:lstStyle/>
                    <a:p>
                      <a:r>
                        <a:rPr lang="en-US" b="0" dirty="0"/>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ChatGPT 4o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8008674"/>
                  </a:ext>
                </a:extLst>
              </a:tr>
              <a:tr h="370840">
                <a:tc>
                  <a:txBody>
                    <a:bodyPr/>
                    <a:lstStyle/>
                    <a:p>
                      <a:r>
                        <a:rPr lang="en-US" b="0" dirty="0"/>
                        <a:t>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1 (default)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2203381"/>
                  </a:ext>
                </a:extLst>
              </a:tr>
            </a:tbl>
          </a:graphicData>
        </a:graphic>
      </p:graphicFrame>
    </p:spTree>
    <p:extLst>
      <p:ext uri="{BB962C8B-B14F-4D97-AF65-F5344CB8AC3E}">
        <p14:creationId xmlns:p14="http://schemas.microsoft.com/office/powerpoint/2010/main" val="346926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100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A25D-E06B-15F5-D447-CBFF01019796}"/>
              </a:ext>
            </a:extLst>
          </p:cNvPr>
          <p:cNvSpPr>
            <a:spLocks noGrp="1"/>
          </p:cNvSpPr>
          <p:nvPr>
            <p:ph type="title"/>
          </p:nvPr>
        </p:nvSpPr>
        <p:spPr/>
        <p:txBody>
          <a:bodyPr/>
          <a:lstStyle/>
          <a:p>
            <a:r>
              <a:rPr lang="en-US" dirty="0"/>
              <a:t>Model parameters</a:t>
            </a:r>
          </a:p>
        </p:txBody>
      </p:sp>
      <p:sp>
        <p:nvSpPr>
          <p:cNvPr id="3" name="Content Placeholder 2">
            <a:extLst>
              <a:ext uri="{FF2B5EF4-FFF2-40B4-BE49-F238E27FC236}">
                <a16:creationId xmlns:a16="http://schemas.microsoft.com/office/drawing/2014/main" id="{35E5CBDC-8CD6-B4E6-1ABD-5B06FD84B3F1}"/>
              </a:ext>
            </a:extLst>
          </p:cNvPr>
          <p:cNvSpPr>
            <a:spLocks noGrp="1"/>
          </p:cNvSpPr>
          <p:nvPr>
            <p:ph idx="1"/>
          </p:nvPr>
        </p:nvSpPr>
        <p:spPr>
          <a:xfrm>
            <a:off x="838200" y="1608340"/>
            <a:ext cx="10515600" cy="5249660"/>
          </a:xfrm>
        </p:spPr>
        <p:txBody>
          <a:bodyPr>
            <a:normAutofit fontScale="92500"/>
          </a:bodyPr>
          <a:lstStyle/>
          <a:p>
            <a:r>
              <a:rPr lang="en-US" dirty="0"/>
              <a:t>Temperature</a:t>
            </a:r>
          </a:p>
          <a:p>
            <a:pPr lvl="1"/>
            <a:r>
              <a:rPr lang="en-US" dirty="0"/>
              <a:t>“</a:t>
            </a:r>
            <a:r>
              <a:rPr lang="en-US" b="0" i="0" dirty="0">
                <a:effectLst/>
                <a:highlight>
                  <a:srgbClr val="FFFFFF"/>
                </a:highlight>
                <a:latin typeface="Söhne"/>
              </a:rPr>
              <a:t>What sampling temperature to use, between 0 and 2. Higher values … will make the output more random, while lower values … will make it more focused and deterministic.” </a:t>
            </a:r>
          </a:p>
          <a:p>
            <a:pPr lvl="2"/>
            <a:r>
              <a:rPr lang="en-US" dirty="0">
                <a:highlight>
                  <a:srgbClr val="FFFFFF"/>
                </a:highlight>
              </a:rPr>
              <a:t>Sides of a die that are possible</a:t>
            </a:r>
          </a:p>
          <a:p>
            <a:pPr lvl="2"/>
            <a:r>
              <a:rPr lang="en-US" dirty="0"/>
              <a:t>Does not guarantee that result will be exactly reproduced.</a:t>
            </a:r>
          </a:p>
          <a:p>
            <a:pPr lvl="1"/>
            <a:endParaRPr lang="en-US" dirty="0"/>
          </a:p>
          <a:p>
            <a:r>
              <a:rPr lang="en-US" dirty="0" err="1"/>
              <a:t>top_p</a:t>
            </a:r>
            <a:r>
              <a:rPr lang="en-US" dirty="0"/>
              <a:t> (nucleus sampling)</a:t>
            </a:r>
          </a:p>
          <a:p>
            <a:pPr lvl="1"/>
            <a:r>
              <a:rPr lang="en-US" b="0" i="0" dirty="0">
                <a:effectLst/>
                <a:highlight>
                  <a:srgbClr val="FFFFFF"/>
                </a:highlight>
                <a:latin typeface="Söhne"/>
              </a:rPr>
              <a:t>“An alternative to sampling with temperature, called nucleus sampling, where the model considers the results of the tokens with </a:t>
            </a:r>
            <a:r>
              <a:rPr lang="en-US" b="0" i="0" dirty="0" err="1">
                <a:effectLst/>
                <a:highlight>
                  <a:srgbClr val="FFFFFF"/>
                </a:highlight>
                <a:latin typeface="Söhne"/>
              </a:rPr>
              <a:t>top_p</a:t>
            </a:r>
            <a:r>
              <a:rPr lang="en-US" b="0" i="0" dirty="0">
                <a:effectLst/>
                <a:highlight>
                  <a:srgbClr val="FFFFFF"/>
                </a:highlight>
                <a:latin typeface="Söhne"/>
              </a:rPr>
              <a:t> probability mass. So 0.1 means only the tokens comprising the top 10% probability mass are considered.”</a:t>
            </a:r>
          </a:p>
          <a:p>
            <a:pPr lvl="2"/>
            <a:r>
              <a:rPr lang="en-US" b="0" i="0" dirty="0">
                <a:effectLst/>
                <a:highlight>
                  <a:srgbClr val="FFFFFF"/>
                </a:highlight>
                <a:latin typeface="Söhne"/>
              </a:rPr>
              <a:t>Fairness of the die / limiting the sides that are possible</a:t>
            </a:r>
          </a:p>
          <a:p>
            <a:pPr lvl="1"/>
            <a:endParaRPr lang="en-US" b="0" i="0" dirty="0">
              <a:effectLst/>
              <a:highlight>
                <a:srgbClr val="FFFFFF"/>
              </a:highlight>
              <a:latin typeface="Söhne"/>
            </a:endParaRPr>
          </a:p>
          <a:p>
            <a:pPr marL="0" lvl="1" indent="0" algn="ctr">
              <a:buNone/>
            </a:pPr>
            <a:r>
              <a:rPr lang="en-US" i="1" dirty="0">
                <a:highlight>
                  <a:srgbClr val="FFFFFF"/>
                </a:highlight>
                <a:latin typeface="Söhne"/>
              </a:rPr>
              <a:t>“It is recommended to alter [one or the other] but not both.”</a:t>
            </a:r>
          </a:p>
          <a:p>
            <a:pPr marL="0" lvl="1" indent="0" algn="ctr">
              <a:buNone/>
            </a:pPr>
            <a:r>
              <a:rPr lang="en-US" sz="1400" dirty="0">
                <a:highlight>
                  <a:srgbClr val="FFFFFF"/>
                </a:highlight>
                <a:latin typeface="Söhne"/>
                <a:hlinkClick r:id="rId2"/>
              </a:rPr>
              <a:t>[All text from the OpenAI API reference manual]</a:t>
            </a:r>
            <a:endParaRPr lang="en-US" sz="1400" dirty="0">
              <a:highlight>
                <a:srgbClr val="FFFFFF"/>
              </a:highlight>
              <a:latin typeface="Söhne"/>
            </a:endParaRPr>
          </a:p>
        </p:txBody>
      </p:sp>
      <p:sp>
        <p:nvSpPr>
          <p:cNvPr id="4" name="Slide Number Placeholder 3">
            <a:extLst>
              <a:ext uri="{FF2B5EF4-FFF2-40B4-BE49-F238E27FC236}">
                <a16:creationId xmlns:a16="http://schemas.microsoft.com/office/drawing/2014/main" id="{9F63E074-7119-91A9-B135-F05635BCE251}"/>
              </a:ext>
            </a:extLst>
          </p:cNvPr>
          <p:cNvSpPr>
            <a:spLocks noGrp="1"/>
          </p:cNvSpPr>
          <p:nvPr>
            <p:ph type="sldNum" sz="quarter" idx="12"/>
          </p:nvPr>
        </p:nvSpPr>
        <p:spPr/>
        <p:txBody>
          <a:bodyPr/>
          <a:lstStyle/>
          <a:p>
            <a:fld id="{EFED11C7-8F2B-4FDD-B1D8-6A3CB9D47A86}" type="slidenum">
              <a:rPr lang="en-US" smtClean="0"/>
              <a:t>9</a:t>
            </a:fld>
            <a:endParaRPr lang="en-US"/>
          </a:p>
        </p:txBody>
      </p:sp>
      <p:pic>
        <p:nvPicPr>
          <p:cNvPr id="4098" name="Picture 2" descr="Dice PNG Images &amp; PSDs for Download | PixelSquid - S111696840">
            <a:extLst>
              <a:ext uri="{FF2B5EF4-FFF2-40B4-BE49-F238E27FC236}">
                <a16:creationId xmlns:a16="http://schemas.microsoft.com/office/drawing/2014/main" id="{42467EE5-505C-AA4B-E81F-32C120674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2384" y="45388"/>
            <a:ext cx="1850055" cy="18500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20 Sided DND Dice,D20 Giant Polyhedral Dice,55mm Titan Large Pearl Color  D20 Dice,20 Sided Cube D&amp;D Dice Set for Dungeons and Dragons, RPG, MTG  Table ...">
            <a:extLst>
              <a:ext uri="{FF2B5EF4-FFF2-40B4-BE49-F238E27FC236}">
                <a16:creationId xmlns:a16="http://schemas.microsoft.com/office/drawing/2014/main" id="{7A9A6614-5C26-507E-D28D-7D82782B2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8529" y="12753"/>
            <a:ext cx="1850055" cy="1850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25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5.4|75.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112</TotalTime>
  <Words>3653</Words>
  <Application>Microsoft Office PowerPoint</Application>
  <PresentationFormat>Widescreen</PresentationFormat>
  <Paragraphs>512</Paragraphs>
  <Slides>53</Slides>
  <Notes>4</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Aptos</vt:lpstr>
      <vt:lpstr>Aptos Display</vt:lpstr>
      <vt:lpstr>Arial</vt:lpstr>
      <vt:lpstr>Courier New</vt:lpstr>
      <vt:lpstr>Söhne</vt:lpstr>
      <vt:lpstr>Source Sans Pro</vt:lpstr>
      <vt:lpstr>Office Theme</vt:lpstr>
      <vt:lpstr>A Primer on Using Generative AI in Medical Education</vt:lpstr>
      <vt:lpstr>Disclaimer</vt:lpstr>
      <vt:lpstr>Learning Objectives</vt:lpstr>
      <vt:lpstr>Why learn technical aspects of LLMs?</vt:lpstr>
      <vt:lpstr>What are Gen AI models?</vt:lpstr>
      <vt:lpstr>Variations in Generative AI Models</vt:lpstr>
      <vt:lpstr>How LLMs Make Sense of Language</vt:lpstr>
      <vt:lpstr>In less than 15 words, please describe why pizza is so good</vt:lpstr>
      <vt:lpstr>Model parameters</vt:lpstr>
      <vt:lpstr>Variability in LLM Responses</vt:lpstr>
      <vt:lpstr>Variability in LLM Responses</vt:lpstr>
      <vt:lpstr>PowerPoint Presentation</vt:lpstr>
      <vt:lpstr>Embeddings / “Concepts”</vt:lpstr>
      <vt:lpstr>Attention</vt:lpstr>
      <vt:lpstr>Attention</vt:lpstr>
      <vt:lpstr>Attention</vt:lpstr>
      <vt:lpstr>Prompt Engineering</vt:lpstr>
      <vt:lpstr>PowerPoint Presentation</vt:lpstr>
      <vt:lpstr>“Degrees of Freedom” in LLM Prompts</vt:lpstr>
      <vt:lpstr>“Degrees of Freedom” in LLM Prompts</vt:lpstr>
      <vt:lpstr>“Develop an assessment question about an illness that could be caused by two different organ systems.”</vt:lpstr>
      <vt:lpstr>“Degrees of Freedom” in LLM Prompts</vt:lpstr>
      <vt:lpstr>Prompt formulas</vt:lpstr>
      <vt:lpstr>PowerPoint Presentation</vt:lpstr>
      <vt:lpstr>PowerPoint Presentation</vt:lpstr>
      <vt:lpstr>Prompt Formulas</vt:lpstr>
      <vt:lpstr>Structuring Prompts</vt:lpstr>
      <vt:lpstr>Prompt Refinement w LLMs</vt:lpstr>
      <vt:lpstr>Prompt Refinement w LLMs</vt:lpstr>
      <vt:lpstr>Chain Prompting</vt:lpstr>
      <vt:lpstr>Chain-of-Thought Prompting</vt:lpstr>
      <vt:lpstr>Prompt Chaining</vt:lpstr>
      <vt:lpstr>Prompt Chaining</vt:lpstr>
      <vt:lpstr>PowerPoint Presentation</vt:lpstr>
      <vt:lpstr>PowerPoint Presentation</vt:lpstr>
      <vt:lpstr>Applications in Medical Education</vt:lpstr>
      <vt:lpstr>Applications in Medical Education</vt:lpstr>
      <vt:lpstr>LLM Applications in Assessment</vt:lpstr>
      <vt:lpstr>LLM Applications in Assessment</vt:lpstr>
      <vt:lpstr>LLM Applications in Assessment</vt:lpstr>
      <vt:lpstr>LLM Applications in Assessment</vt:lpstr>
      <vt:lpstr>LLM Applications in Assessment</vt:lpstr>
      <vt:lpstr>LLM Applications in Assessment</vt:lpstr>
      <vt:lpstr>LLM Applications in Assessment</vt:lpstr>
      <vt:lpstr>OSCE Grader</vt:lpstr>
      <vt:lpstr>Other interesting use cases</vt:lpstr>
      <vt:lpstr>Other interesting use cases</vt:lpstr>
      <vt:lpstr>PowerPoint Presentation</vt:lpstr>
      <vt:lpstr>Chatbot vs. API Usage</vt:lpstr>
      <vt:lpstr>Use LLMs Responsibly: Data Privacy</vt:lpstr>
      <vt:lpstr>Use LLMs Responsibly: Compliance</vt:lpstr>
      <vt:lpstr>NBME MICROCREDENTIALING  SHORT COURSE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Christopher Runyon</dc:creator>
  <cp:lastModifiedBy>Christopher Runyon</cp:lastModifiedBy>
  <cp:revision>2</cp:revision>
  <dcterms:created xsi:type="dcterms:W3CDTF">2025-04-03T20:30:25Z</dcterms:created>
  <dcterms:modified xsi:type="dcterms:W3CDTF">2025-04-06T20:52:01Z</dcterms:modified>
</cp:coreProperties>
</file>